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5322" r:id="rId2"/>
    <p:sldMasterId id="2147485328" r:id="rId3"/>
    <p:sldMasterId id="2147485333" r:id="rId4"/>
    <p:sldMasterId id="2147485338" r:id="rId5"/>
    <p:sldMasterId id="2147485383" r:id="rId6"/>
    <p:sldMasterId id="2147485388" r:id="rId7"/>
    <p:sldMasterId id="2147485393" r:id="rId8"/>
  </p:sldMasterIdLst>
  <p:notesMasterIdLst>
    <p:notesMasterId r:id="rId66"/>
  </p:notesMasterIdLst>
  <p:handoutMasterIdLst>
    <p:handoutMasterId r:id="rId67"/>
  </p:handoutMasterIdLst>
  <p:sldIdLst>
    <p:sldId id="775" r:id="rId9"/>
    <p:sldId id="704" r:id="rId10"/>
    <p:sldId id="757" r:id="rId11"/>
    <p:sldId id="756" r:id="rId12"/>
    <p:sldId id="719" r:id="rId13"/>
    <p:sldId id="698" r:id="rId14"/>
    <p:sldId id="724" r:id="rId15"/>
    <p:sldId id="721" r:id="rId16"/>
    <p:sldId id="686" r:id="rId17"/>
    <p:sldId id="675" r:id="rId18"/>
    <p:sldId id="676" r:id="rId19"/>
    <p:sldId id="702" r:id="rId20"/>
    <p:sldId id="689" r:id="rId21"/>
    <p:sldId id="758" r:id="rId22"/>
    <p:sldId id="749" r:id="rId23"/>
    <p:sldId id="678" r:id="rId24"/>
    <p:sldId id="605" r:id="rId25"/>
    <p:sldId id="769" r:id="rId26"/>
    <p:sldId id="652" r:id="rId27"/>
    <p:sldId id="699" r:id="rId28"/>
    <p:sldId id="748" r:id="rId29"/>
    <p:sldId id="728" r:id="rId30"/>
    <p:sldId id="730" r:id="rId31"/>
    <p:sldId id="762" r:id="rId32"/>
    <p:sldId id="639" r:id="rId33"/>
    <p:sldId id="640" r:id="rId34"/>
    <p:sldId id="761" r:id="rId35"/>
    <p:sldId id="759" r:id="rId36"/>
    <p:sldId id="747" r:id="rId37"/>
    <p:sldId id="700" r:id="rId38"/>
    <p:sldId id="746" r:id="rId39"/>
    <p:sldId id="715" r:id="rId40"/>
    <p:sldId id="751" r:id="rId41"/>
    <p:sldId id="710" r:id="rId42"/>
    <p:sldId id="705" r:id="rId43"/>
    <p:sldId id="752" r:id="rId44"/>
    <p:sldId id="716" r:id="rId45"/>
    <p:sldId id="717" r:id="rId46"/>
    <p:sldId id="733" r:id="rId47"/>
    <p:sldId id="735" r:id="rId48"/>
    <p:sldId id="773" r:id="rId49"/>
    <p:sldId id="771" r:id="rId50"/>
    <p:sldId id="770" r:id="rId51"/>
    <p:sldId id="772" r:id="rId52"/>
    <p:sldId id="740" r:id="rId53"/>
    <p:sldId id="741" r:id="rId54"/>
    <p:sldId id="742" r:id="rId55"/>
    <p:sldId id="743" r:id="rId56"/>
    <p:sldId id="774" r:id="rId57"/>
    <p:sldId id="629" r:id="rId58"/>
    <p:sldId id="767" r:id="rId59"/>
    <p:sldId id="768" r:id="rId60"/>
    <p:sldId id="750" r:id="rId61"/>
    <p:sldId id="776" r:id="rId62"/>
    <p:sldId id="707" r:id="rId63"/>
    <p:sldId id="765" r:id="rId64"/>
    <p:sldId id="766" r:id="rId65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6600"/>
    <a:srgbClr val="336600"/>
    <a:srgbClr val="CCFFFF"/>
    <a:srgbClr val="00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3591" autoAdjust="0"/>
  </p:normalViewPr>
  <p:slideViewPr>
    <p:cSldViewPr snapToGrid="0">
      <p:cViewPr>
        <p:scale>
          <a:sx n="80" d="100"/>
          <a:sy n="80" d="100"/>
        </p:scale>
        <p:origin x="-152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3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24"/>
    </p:cViewPr>
  </p:sorterViewPr>
  <p:notesViewPr>
    <p:cSldViewPr snapToGrid="0">
      <p:cViewPr varScale="1">
        <p:scale>
          <a:sx n="60" d="100"/>
          <a:sy n="60" d="100"/>
        </p:scale>
        <p:origin x="-3259" y="-8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AA00EC1-DDD5-4F84-920F-861CC64F7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5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buClrTx/>
              <a:buSzTx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0C449DF-3087-45FC-BD27-52889D371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53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Woda była jednym z ulubionych tematów merców starozytnych, strumień myśli jest jak płynący szybko strumień wody.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7C2E1E2-156E-41D3-B8FB-5B685E60139E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l-PL" smtClean="0"/>
              <a:t>Spectrogram reconstruction. (A) Top: spectrogram of six isolated words (deep, jazz, cause) and pseudowords (fook, ors, nim) presented</a:t>
            </a:r>
          </a:p>
          <a:p>
            <a:r>
              <a:rPr lang="en-US" altLang="pl-PL" smtClean="0"/>
              <a:t>aurally to an individual participant. Bottom: spectrogram-based reconstruction of the same speech segment, linearly decoded from a set of</a:t>
            </a:r>
          </a:p>
          <a:p>
            <a:r>
              <a:rPr lang="en-US" altLang="pl-PL" smtClean="0"/>
              <a:t>electrodes. Purple and green bars denote vowels and fricative consonants, respectively, and the spectrogram is normalized within each frequency</a:t>
            </a:r>
          </a:p>
          <a:p>
            <a:r>
              <a:rPr lang="en-US" altLang="pl-PL" smtClean="0"/>
              <a:t>channel for display. (B) Single trial high gamma band power (70–150 Hz, gray curves) induced by the speech segment in (A). Recordings are from four</a:t>
            </a:r>
          </a:p>
          <a:p>
            <a:r>
              <a:rPr lang="en-US" altLang="pl-PL" smtClean="0"/>
              <a:t>different STG sites used in the reconstruction. The high gamma response at each site is z-scored and plotted in standard deviation (SD) units. Right</a:t>
            </a:r>
          </a:p>
          <a:p>
            <a:r>
              <a:rPr lang="en-US" altLang="pl-PL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altLang="pl-PL" smtClean="0"/>
              <a:t>Red bars overlay each peak frequency and indicate SEM of the parameter estimate. Frequency tuning was computed from spectro-temporal receptive</a:t>
            </a:r>
          </a:p>
          <a:p>
            <a:r>
              <a:rPr lang="en-US" altLang="pl-PL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altLang="pl-PL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altLang="pl-PL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altLang="pl-PL" smtClean="0"/>
              <a:t>Nonzero weights are largely focal to STG electrode sites. Scale bar is 10 mm.</a:t>
            </a:r>
          </a:p>
          <a:p>
            <a:r>
              <a:rPr lang="en-US" altLang="pl-PL" smtClean="0"/>
              <a:t>doi:10.1371/journal.pbio.1001251.g002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(c) 1999. Tralvex Yeap. All Rights Reserved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F3BC36-994F-4E48-80E1-2648E70D2A4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65E87-444C-47D6-B433-46345838E093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18248-1DA7-4C17-A3CA-F1A0249C83A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smtClean="0"/>
              <a:t>http://www.statisticbrain.com/reading-statistics/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smtClean="0"/>
              <a:t>http://www.youtube.com/watch?feature=player_embedded&amp;v=GFn-ixX9edg   </a:t>
            </a:r>
            <a:r>
              <a:rPr lang="pl-PL" altLang="pl-PL" dirty="0" err="1" smtClean="0"/>
              <a:t>Dawkins</a:t>
            </a:r>
            <a:r>
              <a:rPr lang="pl-PL" altLang="pl-PL" dirty="0" smtClean="0"/>
              <a:t> </a:t>
            </a:r>
            <a:r>
              <a:rPr lang="pl-PL" altLang="pl-PL" dirty="0" err="1" smtClean="0"/>
              <a:t>spreading</a:t>
            </a:r>
            <a:r>
              <a:rPr lang="pl-PL" altLang="pl-PL" dirty="0" smtClean="0"/>
              <a:t> </a:t>
            </a:r>
            <a:r>
              <a:rPr lang="pl-PL" altLang="pl-PL" dirty="0" err="1" smtClean="0"/>
              <a:t>memes</a:t>
            </a:r>
            <a:r>
              <a:rPr lang="pl-PL" altLang="pl-PL" baseline="0" dirty="0" smtClean="0"/>
              <a:t> and </a:t>
            </a:r>
            <a:r>
              <a:rPr lang="pl-PL" altLang="pl-PL" baseline="0" dirty="0" err="1" smtClean="0"/>
              <a:t>playing</a:t>
            </a:r>
            <a:r>
              <a:rPr lang="pl-PL" altLang="pl-PL" baseline="0" dirty="0" smtClean="0"/>
              <a:t> EWI</a:t>
            </a:r>
            <a:endParaRPr lang="pl-PL" altLang="pl-PL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smtClean="0"/>
              <a:t>http://www.ted.com/talks/lang/en/evan_grant_cymatics.html  </a:t>
            </a:r>
          </a:p>
          <a:p>
            <a:endParaRPr lang="pl-PL" altLang="pl-PL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1E27DA9D-2C70-4215-9EB6-57DA16CDCC29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36064C0-5CA1-4B52-82DB-4B344CE0135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9F0D4-EBD7-45C4-B758-173D676CABD5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B775-E693-4721-98F9-0F90744046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58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FBA3-B3A6-48BF-9EA5-2F4071924AD0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7393C-BAC3-42E1-8E80-A454C62F74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77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D2B5D-A85F-43E7-AE9E-61598F41D92B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9B6B-D197-4A43-A876-0FF110A985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2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D08CF-9227-4544-831F-415622B33E90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EF047-96AE-4ED7-B85D-D44689231E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26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603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6264B-EE1C-4B84-A27A-120EC8C6016C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3F65B-0976-4A34-8A28-C45BC0E6DF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68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AA53-0BB6-4D0A-951F-3C8763C63434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6E7E0-6357-4569-BB0E-CC6D637683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45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F2C15-288E-4C36-BAB9-C606B8D5FB5F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DE13-BC34-4F58-96ED-77DDC17F47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39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73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72E78-30B9-4E21-B24C-04A3971BD240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FE065-B4F2-4D7A-98D1-62F798A50F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51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47904-A9C1-41D5-A21F-33430949DD69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B0303-E12B-4B82-9CFD-D92B20D446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4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F0BA-5BBF-416E-8F48-269EAA0086DB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757A-89B9-48F8-93AF-725197B6E9A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369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0A071-9FDB-4B51-A4C0-4245D5D43BB3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1EA74-463B-428E-9D9A-57732500B4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128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28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04F9-3DEF-4525-8C34-DBE4F7A99A83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493DB-BF60-4D59-A5F9-6C659211BB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132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447AD-AF2C-4A7D-BCF5-448A0B154B08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AABF-6182-4B93-9304-EBB0561E97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496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5C11-5C2E-400B-A4A7-64E16F9F24E4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85EF-443E-4136-8719-CC8FB9D8E1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085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646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32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2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3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42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4B162-22E1-4FE0-BE8F-047587BDADF2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B98D1-762F-401A-A561-1951986AAE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857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59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8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99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35F13207-BA59-4132-82CC-B8610420FD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82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50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49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3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9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64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0830EE-A49A-4444-B3D8-9E65C3360FB4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154B38C-264A-4A12-BDB2-BB768DD9D9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37" r:id="rId1"/>
    <p:sldLayoutId id="2147485412" r:id="rId2"/>
    <p:sldLayoutId id="2147485413" r:id="rId3"/>
    <p:sldLayoutId id="214748543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/>
              <a:t>Click to edit Master text styles</a:t>
            </a:r>
          </a:p>
          <a:p>
            <a:pPr lvl="1"/>
            <a:r>
              <a:rPr lang="en-US" altLang="pl-PL" smtClean="0"/>
              <a:t>Second level</a:t>
            </a:r>
          </a:p>
          <a:p>
            <a:pPr lvl="2"/>
            <a:r>
              <a:rPr lang="en-US" altLang="pl-PL" smtClean="0"/>
              <a:t>Third level</a:t>
            </a:r>
          </a:p>
          <a:p>
            <a:pPr lvl="3"/>
            <a:r>
              <a:rPr lang="en-US" altLang="pl-PL" smtClean="0"/>
              <a:t>Fourth level</a:t>
            </a:r>
          </a:p>
          <a:p>
            <a:pPr lvl="4"/>
            <a:r>
              <a:rPr lang="en-US" altLang="pl-P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4" r:id="rId1"/>
    <p:sldLayoutId id="2147485415" r:id="rId2"/>
    <p:sldLayoutId id="2147485416" r:id="rId3"/>
    <p:sldLayoutId id="2147485417" r:id="rId4"/>
    <p:sldLayoutId id="2147485418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4014EDA-62D7-4FD3-AF80-5004C7C9FABE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8B3E48-7C78-424D-9793-F9EF4DC975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39" r:id="rId1"/>
    <p:sldLayoutId id="2147485419" r:id="rId2"/>
    <p:sldLayoutId id="2147485420" r:id="rId3"/>
    <p:sldLayoutId id="214748544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409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1B005FC-4A15-4002-AB6B-8C11894E1A9F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FA7EFB8-8B7F-428F-A8FA-394B8F15FB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1" r:id="rId1"/>
    <p:sldLayoutId id="2147485421" r:id="rId2"/>
    <p:sldLayoutId id="2147485422" r:id="rId3"/>
    <p:sldLayoutId id="214748544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B03E526-2CF7-4F2E-8E51-4D453ABF1753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397AEAE-647B-4771-811F-D89BE0C068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3" r:id="rId1"/>
    <p:sldLayoutId id="2147485423" r:id="rId2"/>
    <p:sldLayoutId id="2147485424" r:id="rId3"/>
    <p:sldLayoutId id="214748544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717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ADA045-7BDE-4723-A340-A18CA812E6A5}" type="datetime1">
              <a:rPr lang="en-US"/>
              <a:pPr>
                <a:defRPr/>
              </a:pPr>
              <a:t>3/2/2014</a:t>
            </a:fld>
            <a:endParaRPr lang="pl-PL"/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FA91BC2-1857-4391-B221-F41BD8F08C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7" r:id="rId1"/>
    <p:sldLayoutId id="2147485427" r:id="rId2"/>
    <p:sldLayoutId id="2147485428" r:id="rId3"/>
    <p:sldLayoutId id="214748544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/>
              <a:t>Click to edit Master text styles</a:t>
            </a:r>
          </a:p>
          <a:p>
            <a:pPr lvl="1"/>
            <a:r>
              <a:rPr lang="en-US" altLang="pl-PL" smtClean="0"/>
              <a:t>Second level</a:t>
            </a:r>
          </a:p>
          <a:p>
            <a:pPr lvl="2"/>
            <a:r>
              <a:rPr lang="en-US" altLang="pl-PL" smtClean="0"/>
              <a:t>Third level</a:t>
            </a:r>
          </a:p>
          <a:p>
            <a:pPr lvl="3"/>
            <a:r>
              <a:rPr lang="en-US" altLang="pl-PL" smtClean="0"/>
              <a:t>Fourth level</a:t>
            </a:r>
          </a:p>
          <a:p>
            <a:pPr lvl="4"/>
            <a:r>
              <a:rPr lang="en-US" altLang="pl-P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9" r:id="rId1"/>
    <p:sldLayoutId id="2147485430" r:id="rId2"/>
    <p:sldLayoutId id="2147485431" r:id="rId3"/>
    <p:sldLayoutId id="214748543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/>
              <a:t>Click to edit Master text styles</a:t>
            </a:r>
          </a:p>
          <a:p>
            <a:pPr lvl="1"/>
            <a:r>
              <a:rPr lang="en-US" altLang="pl-PL" smtClean="0"/>
              <a:t>Second level</a:t>
            </a:r>
          </a:p>
          <a:p>
            <a:pPr lvl="2"/>
            <a:r>
              <a:rPr lang="en-US" altLang="pl-PL" smtClean="0"/>
              <a:t>Third level</a:t>
            </a:r>
          </a:p>
          <a:p>
            <a:pPr lvl="3"/>
            <a:r>
              <a:rPr lang="en-US" altLang="pl-PL" smtClean="0"/>
              <a:t>Fourth level</a:t>
            </a:r>
          </a:p>
          <a:p>
            <a:pPr lvl="4"/>
            <a:r>
              <a:rPr lang="en-US" altLang="pl-P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  <p:sldLayoutId id="2147485434" r:id="rId2"/>
    <p:sldLayoutId id="2147485435" r:id="rId3"/>
    <p:sldLayoutId id="2147485436" r:id="rId4"/>
    <p:sldLayoutId id="214748544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andlife.org/dalai.lama.sfndc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ed.com/talks/matthieu_ricard_on_the_habits_of_happines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ndware.art.pl/" TargetMode="External"/><Relationship Id="rId4" Type="http://schemas.openxmlformats.org/officeDocument/2006/relationships/hyperlink" Target="http://www.mindware.wspa.pl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Di2NlsA4n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ymatics%20-%20Interaction%20of%20Liquid%20Sound.lnk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hyperlink" Target="http://www.cymatics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st_of_conspiracy_theorie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hyperlink" Target="http://www.mindcontrol.s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mogng.de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paonline.org/resource/collection/eade8d52-8d02-4136-9a2a-729368501e43/v12n1_Computers.pdf?hhSearchTerms=newsletter+and+computers+and+2012" TargetMode="External"/><Relationship Id="rId13" Type="http://schemas.openxmlformats.org/officeDocument/2006/relationships/hyperlink" Target="http://www.wydawnictwokul.lublin.pl/sklep/product_info.php?products_id=1854" TargetMode="External"/><Relationship Id="rId3" Type="http://schemas.openxmlformats.org/officeDocument/2006/relationships/hyperlink" Target="file:///D:\public_html\cv\14-Consipracy-WCCI.pdf" TargetMode="External"/><Relationship Id="rId7" Type="http://schemas.openxmlformats.org/officeDocument/2006/relationships/hyperlink" Target="file:///D:\public_html\cv\13-Brain%20and%20Education.pdf" TargetMode="External"/><Relationship Id="rId12" Type="http://schemas.openxmlformats.org/officeDocument/2006/relationships/hyperlink" Target="file:///D:\public_html\cv\11-Natura-Ludzka.pd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it.pl/tn9.htm" TargetMode="External"/><Relationship Id="rId11" Type="http://schemas.openxmlformats.org/officeDocument/2006/relationships/hyperlink" Target="file:///D:\public_html\cv\11-Pojecia.pdf" TargetMode="External"/><Relationship Id="rId5" Type="http://schemas.openxmlformats.org/officeDocument/2006/relationships/hyperlink" Target="file:///D:\public_html\cv\12-Amuzja%20wyobrazeniowa.pdf" TargetMode="External"/><Relationship Id="rId10" Type="http://schemas.openxmlformats.org/officeDocument/2006/relationships/hyperlink" Target="file:///D:\public_html\cv\11-What%20can%20we%20know.pdf" TargetMode="External"/><Relationship Id="rId4" Type="http://schemas.openxmlformats.org/officeDocument/2006/relationships/hyperlink" Target="file:///D:\public_html\cv\13-Rezonans.pdf" TargetMode="External"/><Relationship Id="rId9" Type="http://schemas.openxmlformats.org/officeDocument/2006/relationships/hyperlink" Target="http://www.apaonline.org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kognitywistyka.umk.pl/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63563"/>
            <a:ext cx="7772400" cy="88423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Dlaczego wierzymy </a:t>
            </a:r>
            <a:br>
              <a:rPr lang="pl-PL" dirty="0" smtClean="0"/>
            </a:br>
            <a:r>
              <a:rPr lang="pl-PL" dirty="0" smtClean="0"/>
              <a:t>w religie i teorie spiskowe?</a:t>
            </a:r>
            <a:endParaRPr lang="pl-PL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600450"/>
            <a:ext cx="7848600" cy="2725738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Włodzisław Duch </a:t>
            </a:r>
          </a:p>
          <a:p>
            <a:pPr eaLnBrk="1" hangingPunct="1"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Katedra Informatyki Stosowanej </a:t>
            </a:r>
            <a:b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Uniwersytet Mikołaja Kopernika, Toruń</a:t>
            </a:r>
          </a:p>
          <a:p>
            <a:pPr eaLnBrk="1" hangingPunct="1"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Google: W. Duch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877888" y="6334125"/>
            <a:ext cx="7326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2"/>
              </a:buClr>
              <a:buSzPct val="115000"/>
              <a:defRPr/>
            </a:pPr>
            <a:r>
              <a:rPr lang="pl-PL" alt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Mózg-umysł-religia, UJ 1-2.03.2014</a:t>
            </a:r>
          </a:p>
        </p:txBody>
      </p:sp>
      <p:pic>
        <p:nvPicPr>
          <p:cNvPr id="23557" name="Picture 1031" descr="l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8208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3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773238"/>
            <a:ext cx="1266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744663"/>
            <a:ext cx="1524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81163"/>
            <a:ext cx="18113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36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41313"/>
            <a:ext cx="7793038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smtClean="0">
                <a:ea typeface="Calibri" pitchFamily="34" charset="0"/>
              </a:rPr>
              <a:t>Duch i dusza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33400" y="1219200"/>
            <a:ext cx="5148263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l-PL" altLang="pl-PL" sz="2000" dirty="0"/>
              <a:t>Czym różni się martwe zwierzę od żywego? </a:t>
            </a:r>
            <a:br>
              <a:rPr lang="pl-PL" altLang="pl-PL" sz="2000" dirty="0"/>
            </a:br>
            <a:r>
              <a:rPr lang="pl-PL" altLang="pl-PL" sz="2000" dirty="0"/>
              <a:t>Najprościej: bo uciekła z niego dusza.</a:t>
            </a:r>
            <a:br>
              <a:rPr lang="pl-PL" altLang="pl-PL" sz="2000" dirty="0"/>
            </a:br>
            <a:r>
              <a:rPr lang="pl-PL" altLang="pl-PL" sz="2000" dirty="0"/>
              <a:t>Chory? Wstąpił w niego demon!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33400" y="2382838"/>
            <a:ext cx="850265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>
                <a:solidFill>
                  <a:schemeClr val="tx2"/>
                </a:solidFill>
              </a:rPr>
              <a:t>Arystoteles</a:t>
            </a:r>
            <a:r>
              <a:rPr lang="pl-PL" altLang="pl-PL" sz="2000" dirty="0"/>
              <a:t>: rzeczy nie ruszają się same, </a:t>
            </a:r>
            <a:br>
              <a:rPr lang="pl-PL" altLang="pl-PL" sz="2000" dirty="0"/>
            </a:br>
            <a:r>
              <a:rPr lang="pl-PL" altLang="pl-PL" sz="2000" dirty="0"/>
              <a:t>bez </a:t>
            </a:r>
            <a:r>
              <a:rPr lang="pl-PL" altLang="pl-PL" sz="2000" dirty="0" err="1"/>
              <a:t>poruszyciela</a:t>
            </a:r>
            <a:r>
              <a:rPr lang="pl-PL" altLang="pl-PL" sz="2000" dirty="0"/>
              <a:t>. Ruch to życie.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Do czasów Newtona wierzono, że regularny </a:t>
            </a:r>
            <a:br>
              <a:rPr lang="pl-PL" altLang="pl-PL" sz="2000" dirty="0"/>
            </a:br>
            <a:r>
              <a:rPr lang="pl-PL" altLang="pl-PL" sz="2000" dirty="0"/>
              <a:t>ruch jest oznaką inteligencji, więc planety i </a:t>
            </a:r>
            <a:br>
              <a:rPr lang="pl-PL" altLang="pl-PL" sz="2000" dirty="0"/>
            </a:br>
            <a:r>
              <a:rPr lang="pl-PL" altLang="pl-PL" sz="2000" dirty="0"/>
              <a:t>gwiazdy muszą być popychane przez duchy.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Człowieka chorego należy związać, by nie uciekła z niego dusza.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Pojęcia „ducha” </a:t>
            </a:r>
            <a:r>
              <a:rPr lang="pl-PL" altLang="pl-PL" sz="2000" dirty="0"/>
              <a:t>i </a:t>
            </a:r>
            <a:r>
              <a:rPr lang="pl-PL" altLang="pl-PL" sz="2000" dirty="0" smtClean="0"/>
              <a:t>„duszy” </a:t>
            </a:r>
            <a:r>
              <a:rPr lang="pl-PL" altLang="pl-PL" sz="2000" dirty="0"/>
              <a:t>dawały pozory zrozumienia w średniowieczu, ale </a:t>
            </a:r>
            <a:br>
              <a:rPr lang="pl-PL" altLang="pl-PL" sz="2000" dirty="0"/>
            </a:br>
            <a:r>
              <a:rPr lang="pl-PL" altLang="pl-PL" sz="2000" b="1" dirty="0">
                <a:solidFill>
                  <a:schemeClr val="tx2"/>
                </a:solidFill>
              </a:rPr>
              <a:t>nie da się obecnie przypisać im żadnej z funkcji</a:t>
            </a:r>
            <a:r>
              <a:rPr lang="pl-PL" altLang="pl-PL" sz="2000" dirty="0"/>
              <a:t>, które były pierwotną przyczyną ich wprowadzenia. Podobnie jak cieplik i </a:t>
            </a:r>
            <a:r>
              <a:rPr lang="pl-PL" altLang="pl-PL" sz="2000" dirty="0" smtClean="0"/>
              <a:t>różne etery</a:t>
            </a:r>
            <a:r>
              <a:rPr lang="pl-PL" altLang="pl-PL" sz="2000" dirty="0"/>
              <a:t>, odeszły do lamusa.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W. Duch, „Duch </a:t>
            </a:r>
            <a:r>
              <a:rPr lang="pl-PL" altLang="pl-PL" sz="2000" dirty="0"/>
              <a:t>i dusza, czyli prehistoria </a:t>
            </a:r>
            <a:r>
              <a:rPr lang="pl-PL" altLang="pl-PL" sz="2000" dirty="0" smtClean="0"/>
              <a:t>kognitywistyki”. </a:t>
            </a:r>
            <a:r>
              <a:rPr lang="pl-PL" altLang="pl-PL" sz="2000" dirty="0"/>
              <a:t/>
            </a:r>
            <a:br>
              <a:rPr lang="pl-PL" altLang="pl-PL" sz="2000" dirty="0"/>
            </a:br>
            <a:r>
              <a:rPr lang="pl-PL" altLang="pl-PL" sz="2000" dirty="0"/>
              <a:t>Kognitywistyka i Media w Edukacji 1, 7-38, 1999.</a:t>
            </a:r>
          </a:p>
        </p:txBody>
      </p:sp>
      <p:pic>
        <p:nvPicPr>
          <p:cNvPr id="55301" name="Picture 5" descr="so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8100"/>
            <a:ext cx="25050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162969"/>
            <a:ext cx="28098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30200"/>
            <a:ext cx="7793038" cy="593725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Wiara w duszę</a:t>
            </a:r>
          </a:p>
        </p:txBody>
      </p:sp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596900" y="5665788"/>
            <a:ext cx="854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/>
              <a:t>Ankieta 250 studentów z Uniwersytetu w Edynburgu; </a:t>
            </a:r>
            <a:br>
              <a:rPr lang="pl-PL" altLang="pl-PL" sz="2000"/>
            </a:br>
            <a:r>
              <a:rPr lang="pl-PL" altLang="pl-PL" sz="2000"/>
              <a:t>ankieta w Liege (Belgia) dla 1858 osób ma odwrotne proporcje.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/>
              <a:t>Za: Demertzi i inn, Ann. N.Y. Acad. Sci.1157:1–9 (2009); (napisy  J. Vetulani).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20763"/>
            <a:ext cx="71437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563563"/>
            <a:ext cx="7011988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139065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800" dirty="0"/>
              <a:t>Wszystko, czego możemy doświadczyć, to cienie rzeczywistości tworzone przez nasze mózgi</a:t>
            </a:r>
            <a:r>
              <a:rPr lang="pl-PL" altLang="pl-PL" sz="2800" dirty="0" smtClean="0"/>
              <a:t>.</a:t>
            </a:r>
            <a:br>
              <a:rPr lang="pl-PL" altLang="pl-PL" sz="2800" dirty="0" smtClean="0"/>
            </a:br>
            <a:r>
              <a:rPr lang="pl-PL" altLang="pl-PL" sz="2800" dirty="0" smtClean="0"/>
              <a:t>Odczuwam tylko zmiany w swoim mózgu. </a:t>
            </a:r>
            <a:endParaRPr lang="pl-PL" altLang="pl-PL" sz="2800" dirty="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pl-PL" altLang="pl-PL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854200"/>
            <a:ext cx="8037513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umysł się porusza …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24745"/>
            <a:ext cx="832675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 err="1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Bodidharma</a:t>
            </a:r>
            <a:r>
              <a:rPr lang="pl-PL" dirty="0">
                <a:solidFill>
                  <a:srgbClr val="FFFFFF"/>
                </a:solidFill>
                <a:latin typeface="Calibri"/>
                <a:cs typeface="Calibri" pitchFamily="34" charset="0"/>
              </a:rPr>
              <a:t>, I Patriarcha Chan </a:t>
            </a:r>
            <a:r>
              <a:rPr lang="pl-PL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(7 wiek): </a:t>
            </a:r>
            <a:r>
              <a:rPr lang="pl-PL" sz="200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Umysł, który jest naszą prawdziwą naturą …  reagując na okoliczności przekształca się w mentalne zdarzenia. 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000" dirty="0" smtClean="0">
              <a:solidFill>
                <a:srgbClr val="FFFFFF"/>
              </a:solidFill>
              <a:latin typeface="Calibri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Chiński tekst tradycji Chan (początek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13 wieku): </a:t>
            </a:r>
            <a:br>
              <a:rPr lang="pl-PL" sz="2000" dirty="0">
                <a:solidFill>
                  <a:srgbClr val="FFFFFF"/>
                </a:solidFill>
                <a:latin typeface="Calibri"/>
              </a:rPr>
            </a:br>
            <a:endParaRPr lang="pl-PL" sz="2000" dirty="0" smtClean="0">
              <a:solidFill>
                <a:srgbClr val="FFFFFF"/>
              </a:solidFill>
              <a:latin typeface="Calibri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Szósty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Patriarcha </a:t>
            </a:r>
            <a:r>
              <a:rPr lang="pl-PL" sz="2000" dirty="0" err="1" smtClean="0">
                <a:solidFill>
                  <a:srgbClr val="FFFFFF"/>
                </a:solidFill>
                <a:latin typeface="Calibri"/>
              </a:rPr>
              <a:t>Hui-Neng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 przybył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do świątyni.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Wiatr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trzepotał świątynną chorągwią.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Dwaj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mnisi spierali się o to.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Jeden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mówił, że wiatr się porusza.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Drugi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mówił, że chorągiew się porusza.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Daremnie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przekonywali się nawzajem. </a:t>
            </a:r>
            <a:br>
              <a:rPr lang="pl-PL" sz="2000" dirty="0">
                <a:solidFill>
                  <a:srgbClr val="FFFFFF"/>
                </a:solidFill>
                <a:latin typeface="Calibri"/>
              </a:rPr>
            </a:br>
            <a:endParaRPr lang="pl-PL" sz="2000" dirty="0" smtClean="0">
              <a:solidFill>
                <a:srgbClr val="FFFFFF"/>
              </a:solidFill>
              <a:latin typeface="Calibri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Patriarcha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powiedział: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To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nie wiatr. To nie chorągiew. </a:t>
            </a: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000" dirty="0" smtClean="0">
                <a:solidFill>
                  <a:srgbClr val="FFFFFF"/>
                </a:solidFill>
                <a:latin typeface="Calibri"/>
              </a:rPr>
            </a:br>
            <a:r>
              <a:rPr lang="pl-PL" sz="2000" dirty="0" smtClean="0">
                <a:solidFill>
                  <a:srgbClr val="FFFFFF"/>
                </a:solidFill>
                <a:latin typeface="Calibri"/>
              </a:rPr>
              <a:t>To </a:t>
            </a:r>
            <a:r>
              <a:rPr lang="pl-PL" sz="2000" dirty="0">
                <a:solidFill>
                  <a:srgbClr val="FFFFFF"/>
                </a:solidFill>
                <a:latin typeface="Calibri"/>
              </a:rPr>
              <a:t>wasz umysł jest tym, co się porusza. </a:t>
            </a:r>
            <a:endParaRPr lang="pl-PL" sz="2000" dirty="0" smtClean="0">
              <a:solidFill>
                <a:srgbClr val="FFFFFF"/>
              </a:solidFill>
              <a:latin typeface="Calibri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000" dirty="0" smtClean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37112"/>
            <a:ext cx="22479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664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27088" y="33337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Świat to twór naszej wyobraźni … 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7891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62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1"/>
          <p:cNvSpPr txBox="1">
            <a:spLocks noChangeArrowheads="1"/>
          </p:cNvSpPr>
          <p:nvPr/>
        </p:nvSpPr>
        <p:spPr bwMode="auto">
          <a:xfrm>
            <a:off x="595313" y="5129213"/>
            <a:ext cx="820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15000"/>
              <a:buFontTx/>
              <a:buNone/>
            </a:pPr>
            <a:r>
              <a:rPr lang="pl-PL" altLang="pl-PL" dirty="0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Chociaż część tego, co postrzegamy dochodzi przez zmysły od obiektów znajdujących się przed nami, inna część (a może to być większa część) zawsze pochodzi z naszej własnej głowy.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15000"/>
              <a:buFontTx/>
              <a:buNone/>
            </a:pPr>
            <a:r>
              <a:rPr lang="pl-PL" altLang="pl-PL" dirty="0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		William James, The </a:t>
            </a:r>
            <a:r>
              <a:rPr lang="pl-PL" altLang="pl-PL" dirty="0" err="1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Principles</a:t>
            </a:r>
            <a:r>
              <a:rPr lang="pl-PL" altLang="pl-PL" dirty="0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 of </a:t>
            </a:r>
            <a:r>
              <a:rPr lang="pl-PL" altLang="pl-PL" dirty="0" err="1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Psychology</a:t>
            </a:r>
            <a:r>
              <a:rPr lang="pl-PL" altLang="pl-PL" dirty="0">
                <a:solidFill>
                  <a:srgbClr val="FFFFFF"/>
                </a:solidFill>
                <a:ea typeface="Calibri" pitchFamily="34" charset="0"/>
                <a:cs typeface="Calibri" pitchFamily="34" charset="0"/>
              </a:rPr>
              <a:t>, 1890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Genetyczny determinizm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Każdy myśli tak, jak pozwala mu na to jego mózg.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>
                <a:solidFill>
                  <a:srgbClr val="FFC000"/>
                </a:solidFill>
              </a:rPr>
              <a:t>Genetyczny determinizm</a:t>
            </a:r>
            <a:r>
              <a:rPr lang="pl-PL" altLang="pl-PL" sz="2000" dirty="0"/>
              <a:t>: o ogólnym kształcie naszych mózgów decydują geny, mamy ogromne zróżnicowanie, od całkowitego lub częściowego bezmózgowia, wynicowania mózgu i małogłowia po normalne mózgi.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Ludzie </a:t>
            </a:r>
            <a:r>
              <a:rPr lang="pl-PL" altLang="pl-PL" sz="2000" dirty="0"/>
              <a:t>mają bardzo zróżnicowane możliwości poznawcze i  afektywne, zależnie od swoich </a:t>
            </a:r>
            <a:r>
              <a:rPr lang="pl-PL" altLang="pl-PL" sz="2000" dirty="0" smtClean="0"/>
              <a:t>mózgów, wariantów genów odpowiedzialnych za budowę mózgu, np. COMT, DARPP-32, DRD2 dla receptorów dopaminy (nagroda).</a:t>
            </a:r>
            <a:endParaRPr lang="pl-PL" altLang="pl-PL" sz="20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Religijność bliźniaków zależy od białka VMAT2 (transport neurotransmiterów).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Ograniczenia poznawcze: niewielka pojemność </a:t>
            </a:r>
            <a:r>
              <a:rPr lang="pl-PL" altLang="pl-PL" sz="2000" dirty="0"/>
              <a:t>pamięci roboczej, </a:t>
            </a:r>
            <a:r>
              <a:rPr lang="pl-PL" altLang="pl-PL" sz="2000" dirty="0" smtClean="0"/>
              <a:t>wyobraźnia przestrzenna w 3 wymiarach, ograniczona szybkości </a:t>
            </a:r>
            <a:r>
              <a:rPr lang="pl-PL" altLang="pl-PL" sz="2000" dirty="0"/>
              <a:t>skojarzeń.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Natura eksperymentuje, gdyż przyszłość jest niepewna: zmienne są cechy fizyczne jak i psychiczne: od skrajnego altruizmu do egoizmu i psychopatii.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Święty i </a:t>
            </a:r>
            <a:r>
              <a:rPr lang="pl-PL" altLang="pl-PL" sz="2000" dirty="0" smtClean="0"/>
              <a:t>psychopata to </a:t>
            </a:r>
            <a:r>
              <a:rPr lang="pl-PL" altLang="pl-PL" sz="2000" dirty="0" smtClean="0"/>
              <a:t>dwa ogony gaussowskiego rozkładu. 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b="1" dirty="0" smtClean="0">
                <a:solidFill>
                  <a:srgbClr val="FFC000"/>
                </a:solidFill>
              </a:rPr>
              <a:t>Wniosek: zło i dobro w człowieku to nieodłączne cechy ewolucji.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0478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QHEhUUBxQUFhQXGB8bGBgYFxsfGBgZHBsXHB0aGB8ZHSojHCYlHR8eLTMjJzUsMTcuGiAzOTMsNyktLysBCgoKBQUFDgUFDisZExkrKysrKysrKysrKysrKysrKysrKysrKysrKysrKysrKysrKysrKysrKysrKysrKysrK//AABEIAOAA4QMBIgACEQEDEQH/xAAcAAEAAwEAAwEAAAAAAAAAAAAABgcIBQIDBAH/xABIEAABAwIEBAMFAgoHBwUAAAABAAIDBBEFBiExBxJBUSJhcQgTMoGRFCMVNUJTcoKTobGzF0NSYqLB0yQlM3SS0fEWVGNz0v/EABQBAQAAAAAAAAAAAAAAAAAAAAD/xAAUEQEAAAAAAAAAAAAAAAAAAAAA/9oADAMBAAIRAxEAPwC8UREBERAREQERc7G8cp8Bj95jErImd3HU+TRu4+QQdFeMjxECZCAALkk2AA3JPRUdmvjwSXMytDpYgTTb37tjHltzHrq0WsauxfMNfnCQNrZJp3E+GNoJb1+GNgt87XQaYxniRhmDO5ayrjLgbER3kI3392Dbbb07hQ3EuPlJEP8AdtNPIdLc5bGN9dQXnbyVd4NwcxPExeSOOAH88+x/6WBzh8wpth3s/saQcTrXEa3bHEGnys5zj/BB8M/tAyuP3FFGG9nSuJ+oaP4Lk/08Yj+ao/2cn+qrDo+B+Gwcvv8A7RIRvzSAB2ux5Wi3ysuj/Q/hH/tT+2m//aCq/wCnjEfzVH+zk/1V0qbj/O3l+00cTrW5uWRzb97XB5f3/NTyq4M4VOLRwyRm97tmffrp4y4f+FG8X4Awy64PVSR7+GRgeNSLAFpaRYX3vfTbqHnhvH6nl/GdJNHr/VvbILW38QZ16KX4PxUwvFbCOpbG4gaSgssSCbFzhy3Frb2v3uFQ+aeFmIZcDnyRCaIbyQnmAGu7bB4t1NrDuoQg2/BM2oaHQOa5p2LSCDbTcea9ixZhGN1GCO5sInliNwTyPIBttzAaOHkbhWplfjvNTWbmWEStubyRWbIB08J8Lv8AD+7UL/RcbLeaaTMzOfBZmyd27Pb+k06hdlAREQEREBERAREQEREBERAX4Ty7r1VdUyiY6Src1jGAlznGwAG5JKzhxO4rS5kL6fBC6KkuQXAkPnFrHn7NOvh6g69gE74g8ZosHLocshs8w0dIdYmHUWFj4yPLTXc6gUoBXZ7qf62qqHaejdT1s1jQSew1Uk4ccLZ82ls1beGkv8ZHilsRcRj0v4zpfvYhaMy9l2my3H7vBomxt0uQPE8jq927j690FT5P4EtjtJmyTm6+5iJDfR79CfRtvVW9g+CU+CM5MIhjibe5DGgXJtqTudhv2C+9EBERAREQEREBQHPnCykzUHSUwEFSRpI0eF2t/vGCwdfXxb7am1lPkQYyzLl2oyzMYcYjLHdD+S9tyOZh6g2/8LkrYedcpQZwpzDiIsRrHIB4o3dx3HcdfoRk/MeBTZcqH0+JtLXsPyc3o5vcEf8AbcIPkoK6TDZGy0D3RyNN2vYSHDpoR5aehV3ZA42CUthzhZp0AqGjS9t5Wja+nibpc6gDVUSiDcEMrZ2h0Dg5pFw5pBBHcEbrzWV+G/EqfJruSfmmpTvEXas1uXRX0B1N26A+W601guLQ45CyfC3h8bxcEfvBG4IO4KD7kREBERAREQEREBemrqmUTHSVbmsYwFznONg0Dckle0nl1dss18ZOIZzLKabCXH7LG6ziCLTvafi03aPydbHftYOVxO4hy50l5YOZlIw/dx9XHb3kltz2GwBt3Jl3CjhKK9rKvNLSGXDooDpzjo6Ub8p6N69dND+cFeGor+WuzDGfdggwRuGkn/yOHVo6A777b36g/GtDAA0WA2A6L9REBERAREQERcvF8xUmC2GLVMMROoa+RocR3DSblB1EXGwrNVFi7uTDKqCR/wDYbI3mPo29z6rsoCIiAqx47ZSGNURqqVv39MOYkbuh3eD+j8XydbdWcvx7Q8EPFwdCD1CDDqLt52wb/wBP19TTnaOQ8v6DvEzoPyCFxEBSfIWdZ8lz+8o/FG6wliJ8Mjf8nDo7+IJBjCINp4DjEWPwR1GGu5o5G3G1werXWJsQdCO4XQWUuF+fH5LqPvy51LIfvYx0OwkaD1HyuNO1tUUtQyrY19K5r2OALXNILXA6ggjcIPaiIgIiICIudmLGGYBTS1NZ8ETC63Vx6NHmTYfNBWvHjO5weIUWGOImmbeRw3bEbjlBvoXH9wPcKtuEWRTm6p565p+yQm8h6SO0tEDcHUam2wHTmCjbjUZ2r9bOqKmXzDQT9SGtb62DVrDKWX48r0kVNR6hg1cd3OJu5x9ST6Cw6IOrDE2BobAA1rQA1oFgANAABsAF5oiAiIgIiICIiCs+MvEN2VGNp8J0qZW83PpaJlyOax3JINvQnyObamofVuL6pznvcbuc4kuJ7knUqaca53TYxUiU35eRrfIe7YbfUlQZB5McWEFhII1BG4PcK/eCfEh+LOFBjzi6XlJhlNy54aLlj+7g25DjuGm+u9ALuZGndTYjRuhNj9ojF/IvaDv5EoNjoiICIiDN3tE0gp8TY9gI95TtLjbQuDpG721IaG/u8lVquv2l/wDiUX6Mv8Y1SiAiIgK6uAuejC78H4q/wu1py4/C7rFcnY7tHe46hUqvZTzupnNfTktc0hzSNwQbgj0KDb6KN8PMzDNlDFUG3vLcsoHSRujtOgO4HZwUkQEREBUX7RmZSTDQ0zhYfezAE3vqI2n5XNvNp0sL3lI8RgmQgAC5J2AG5KxzmTFJM110sreZzp5bRtI8QaTaNlh2bYf90FqezvlS5kxCrGgvHD6/lv8Al8IPm9XouZlrCG4BSw08G0TA2/c/lO+brn5rpoCIiAiIgIiICIiCj/aAyZJUObiGHNLmtZyzgbtDb8snmLGx7coPUkUYtxOHNo7ZV3j/AAaw7F3F9O19O47iEgM/6HAgegsEGYVa/AjJkmI1TK6qaW08JJYT/WSWIAb5NuST3AGutp/g/BDDqBwdVmaexuGvcAz5hgBP1VkU1OykY1lK1rGNADWtADWgbAAaAIPaiIgIiIM8e0hXGWtp4Ry8scHNp8XM97gQdezG29T3CqNTDi3jH4bxWpfGbsY4RM7WjHKbaDd3MfmoegIiICIiC0+AGZThdaaWdwEVSNASdJW3LbdPELjzPL2AOkFiOiq30EjJaNxbIxwc1w3DgbgrZ2BYm3GaaGop/hlja8DS45gDY2J1Gx8wg+5ERBEOLOK/gjCqp7TZz2e7b3vIeTTUbAk6drqiOCWDjF8Vi94Ltha6Yj9Gwb1H5bm99tlY3tJVwipKaG+skxfa24jbY69LF4+q5vs00J/2yZwNvu42noT43OHy8H1CC8kREBERAREQEREBERAREQEREBERAUV4l5oGVKCWVpAlcOSEdS92lwOvKNT6KR11YzD43y1jg2NjS5zjsGgXJWUuJudHZ0qzJHzNp2DlhYTsOr3Aaczjv5co1tdBESb7r8REBERAREQFpjgBiv2/DPdPN3QSOZ58rvGOv94jptboszq5/ZqrgyergJ1fG2QC39hxaTf9caeaC/EREFB+0tKTPRtJ0EbyB2Jc0E/Ow+ilns8QCPDHOaLF877nXWzWAKv/AGjPxnF/yrP5kytTgd+Jqb1l/nSIJ4iIgIiICIiAiIgIiICIiAi9RqGDdzfqFH8Uz9huFi9ZWQejHe8dqbfDHzFBJVz8dxqDAIXTYtI2ONvU7k/2WjdxPYKp8zceYogW5Zgc91v+JN4WA9wwG7vmWqmsxZjqcyyGXGZXSO6AnwNHZjRo0enqdUEq4m8TJc4OMVJeKka7Rn5UltnS/wAQ3YeZAKr9EQEREBERAREQFZfs+ymPFbNNg6B4PmLsNvqB9FWim/Bb8dUnrJ/JlQasREQZv9oz8Zxf8qz+ZMrU4Hfiam9Zf50ir/2loiJ6NxGhjeAe5Dmkj5XH1Ut9nmYPwtzWm5bO+47XDCEFnoiICIiAiIgIijmec4wZNpzLXm73XEUQPikcOg7AXF3dL9SQCHaxHEIsLjMuIyMjjbu57g1o7anueiqXNPHeGlJZlmIzH85JdrPk34j8+VVBnDOVVm+Tnxd/hHwRtuI2aAeEEne25uVHkEzxjinimLX95VOjafyYQGW22c0c3TqTue6jc2N1M7i6eonc47kyvJPqSV8CIP1x5jd2pX4iICIiAiIgIiICIiAiIgKb8Fvx1Sesn8mVQhWX7PsRkxW7RcNgeT5C7Bf6kfVBphERBT/tJUIlpKaa2scxZe+wkbc6dblg+i+L2aa8uZWQOIs10cjRbW7g9rtf1Waeqn3FnCvwvhVUxou5jPeN73jPPpodwCNO9lR3AjFRhuLMbJa08bornoTyvHXq5gHXdBqBERAREQEREHHzZmKLK1NJU4ifC0eFo+J7z8LGjqSfoATsCslZnzFPmiodUYs7me7QAaNY0Xsxg6AXP1JNySVOePGanYxWmlgd9zTaW6OlI8Tvl8Pyd3VYICIiAiIgIiICIiAiIgIiICIiAiIgK5/ZqoQ+ernI1ZG2MG/9txcRb9Qa+SphaY4AYV9gwz3rxZ08jn+fK3wDp/dJ6736oLLREQeMjBICJACCLEHYg7grHuN0UmS8ReyLma+nmvGTuWtdzRuNtDzNsfmtiKi/aMy0QYa6maLH7qYgG99TG4/K4v5NGtxYLowfEWYvBFPSEFkrA9vo4Xt8v8l9iqD2eMzfbaeSiqXXfAeeMHcxOOoH6Lz/AI2q30BERAXNzJif4FpJ6gi/uonvAva5a0kC9ja5sL2O66SgfG+s+yYPUBpcC8xsBb5yMLgddi0OHzsgy5UTOqXOfOSXOJc4nckm5P1XrREBERB5RsMhAjBJJsABcknYBWVl7gnX4o0PrjHTNPSQkyeV2tGnoSD5KXez7k+MRHEK1t5HOcyG+zWtsHPA7l1xrty+aulBnDGeBddRtLsOkhnsL8oJY8ns3m8J+ZCrGspX0L3R1jHMe02c1wIc09iDstuqruOmTWYvSOrKRoFRTjmc7q+EfE0/o/ED2aR1QZtREQEREBERAREQEREHtpKZ1Y9kdMLve4NaO7nEADXzK2hgWGNwamhp6f4Yo2sB0ueUAXNgNTufMrPvADLRxStNVO0GKmGhIOsrrhtunhFz5Hl7gjSCAiIgLnZiwdmP00tNWfBKwtv1aejh5g2PyXRRBkChqKjh9iQMg++ppCHNuQ17diAbbOadDbYg2WssGxSPGoI56BwdHI0OaR57g9iDcEdCCFWPHjJBxiIVuGNJmhbaRo3dELnmAtqWn9xPYKG8EM/fgOUUeKu/2eU+BxOkUpt1JsGu6+dj1KDRqIiAq44+/il//wBsf8SrHUK4y0f23B6oMAJaGvF+nJIxziOx5Q7626oMooiICIiDWXCCds+EUnujezC0+RD3AjVTFZt4L8Qm5Xe6mxg2ppXAtfpaKTYl2ly1wtc9OUaalaPhlbO0OhIc0i4INwR3BG6DzXKzXO2moqp85s1sEhJ7eB3ZdQm26ojjdxGjr2GgwJwe3mHv5BYtdy6iNp6+KxLh1aBrqgpRERAREQEREBERAXsp4HVLmspwXOcQ1oG5JNgB6letXVwFyKZnfhDFWeFulOHD4ndZbEbDZp73PQILV4eZZGU6GKnNveW5pSOsjtXa9QNgezQpIiICIiAiIg/CObR2yzXxk4eHLUpqcJafssjruAAtA9x+HTZp/J0sNu19Kr01dKytY6Ora17Hgtc1wuHA7ggoKb4M8TxOI6DMTgHizYJSdHjYRPJ2d0aeug3tzXUsq8TuHkuS5eaDmfSPP3cnVp393JbY9jsQL9wJ1wq4uizKTNj7EeGOpcdLdGzE/Tn9L9XILwXyYtQNxSCWGo+CWNzHej2lpt8ivqa4PALTcHYjqv1BiXEqN2HSyRVAs+N7mOHm0kHbzC+ZW/7QeUzRVDa6jb93NZstho2UCwce3M23zaT1VQICIiAuxguaazAtMIqZo26+FrzyXO55D4b+dlx0Qd7GM51+NN5cTq5nsIsWc5DCP7zW2DvmuCiICIiAiIgIiICIpPkLJc+dJ/d0fhjbYyykeGNv+bj0b/AAkB9/C/Ib86VH34c2ljP3sg6ncRtJ6n52Gva+qKWnZSMayla1jGgBrWgBrQNAABsF8mA4PFgEEdPhreWONthtcnq51gLknUnuV0EBERAREQEREBERB6aulZWsdHVta9jwQ5rhcEHQggrOHE7hTLlsvqMEDpaS5JaAS+AWuefu0a+LoBr3OlV+Ec26DMPDzitUZU5Ya+89Lp4SfHGNB92T0AHwHTzGq0LlfNdLmmPnwaVr7fEzaRnTxtOo9dj0JVf8QeDMWMF02WS2CY6ujOkTzqbiw8BPlppsNSaOqKesydUATCamqGag3LXW1F2kaOabHUXBsUGvcawqLHIJIMRaHRyNLXDTTsRfYg6g9CAVlbiFkabJU/LNd8Dz91LbRw/su7OHUfNTnKXHWWmszNMXvW/nYgBJ+s3Rrvly+hVoU2P4Xn+EwiSGZrxrE/wyDpcNdZwIJ0c3rsUGSkVr544K1GEXky0XVMO5Ybe+aB5Cwk/VAPl1VVyxmElswLXA2IIsQRuCDsg8EREBERAREQEREBF9FBQyYlI2KgY6SRxs1jAS49dAPLX0Cu7IHBMRFs2cLOOhFO06XttK4b208LdLjUkaIIJw34az5ydzz80NKN5S3V+ti2K+hOhu7UDz2WmsFwmHA4WQYWwMjYLAD95J3JJ3JX1wxNgaGwNDWgWDWgAAdgBsvNAREQEREBERAREQEREBERAXOxvA6fHo/d4xEyVnZw1Hm07tPmF0UQUZmvgOQXPytNpYkQzb37NkHltzDpq43uKox7LFXlxxGLwSx2Ng8tPITuOV48LvkVspeMjBICJACCLEEXBB3BHVBkfBOIeI4JYUVVIWgjwyHnbYW08d7CwtpZSCq4qNxxobm/DqWpIFg9pdHIB5O8RBvrpYeSu7GeG+GYy7mrKSMOJuTHeMnff3ZF99/TsFDcS4B0ko/wB21M8Z0tzhsg310AYdvNBUdUMJrrGlNbSuNyWubHPG34vC0hzH221NzvuuNWUUUTS6kqWPsQA0skbI7a5A5Syw83X02Vsz+z9K0/cVsZb3dE4H6Bx/iuT/AED4j+do/wBpJ/pIKsRWn/QPiP52j/aSf6S6VNwAndy/aayJt7c3LG51u9rkc37vkgppFoDDeANPF+M6uaTX+rY2MWtt4i/r1UvwfhXheFWMdM2RwA1lJfcgEXLXHlub32tftYIMwYRglRjbuXCIJZTcA8jCQL7cxGjR5mwVqZX4ETVNnZlmETbm8cVnSEdPEfC3/F+/S+4IW07Q2BrWtGwaAAL67DzXsQcbLeVqTLLOTBYWx93bvd+k46ldlEQEREBERAREQER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jpeg;base64,/9j/4AAQSkZJRgABAQAAAQABAAD/2wCEAAkGBxQHEhUUBxQUFhQXGB8bGBgYFxsfGBgZHBsXHB0aGB8ZHSojHCYlHR8eLTMjJzUsMTcuGiAzOTMsNyktLysBCgoKBQUFDgUFDisZExkrKysrKysrKysrKysrKysrKysrKysrKysrKysrKysrKysrKysrKysrKysrKysrKysrK//AABEIAOAA4QMBIgACEQEDEQH/xAAcAAEAAwEAAwEAAAAAAAAAAAAABgcIBQIDBAH/xABIEAABAwIEBAMFAgoHBwUAAAABAAIDBBEFBiExBxJBUSJhcQgTMoGRFCMVNUJTcoKTobGzF0NSYqLB0yQlM3SS0fEWVGNz0v/EABQBAQAAAAAAAAAAAAAAAAAAAAD/xAAUEQEAAAAAAAAAAAAAAAAAAAAA/9oADAMBAAIRAxEAPwC8UREBERAREQERc7G8cp8Bj95jErImd3HU+TRu4+QQdFeMjxECZCAALkk2AA3JPRUdmvjwSXMytDpYgTTb37tjHltzHrq0WsauxfMNfnCQNrZJp3E+GNoJb1+GNgt87XQaYxniRhmDO5ayrjLgbER3kI3392Dbbb07hQ3EuPlJEP8AdtNPIdLc5bGN9dQXnbyVd4NwcxPExeSOOAH88+x/6WBzh8wpth3s/saQcTrXEa3bHEGnys5zj/BB8M/tAyuP3FFGG9nSuJ+oaP4Lk/08Yj+ao/2cn+qrDo+B+Gwcvv8A7RIRvzSAB2ux5Wi3ysuj/Q/hH/tT+2m//aCq/wCnjEfzVH+zk/1V0qbj/O3l+00cTrW5uWRzb97XB5f3/NTyq4M4VOLRwyRm97tmffrp4y4f+FG8X4Awy64PVSR7+GRgeNSLAFpaRYX3vfTbqHnhvH6nl/GdJNHr/VvbILW38QZ16KX4PxUwvFbCOpbG4gaSgssSCbFzhy3Frb2v3uFQ+aeFmIZcDnyRCaIbyQnmAGu7bB4t1NrDuoQg2/BM2oaHQOa5p2LSCDbTcea9ixZhGN1GCO5sInliNwTyPIBttzAaOHkbhWplfjvNTWbmWEStubyRWbIB08J8Lv8AD+7UL/RcbLeaaTMzOfBZmyd27Pb+k06hdlAREQEREBERAREQEREBERAX4Ty7r1VdUyiY6Src1jGAlznGwAG5JKzhxO4rS5kL6fBC6KkuQXAkPnFrHn7NOvh6g69gE74g8ZosHLocshs8w0dIdYmHUWFj4yPLTXc6gUoBXZ7qf62qqHaejdT1s1jQSew1Uk4ccLZ82ls1beGkv8ZHilsRcRj0v4zpfvYhaMy9l2my3H7vBomxt0uQPE8jq927j690FT5P4EtjtJmyTm6+5iJDfR79CfRtvVW9g+CU+CM5MIhjibe5DGgXJtqTudhv2C+9EBERAREQEREBQHPnCykzUHSUwEFSRpI0eF2t/vGCwdfXxb7am1lPkQYyzLl2oyzMYcYjLHdD+S9tyOZh6g2/8LkrYedcpQZwpzDiIsRrHIB4o3dx3HcdfoRk/MeBTZcqH0+JtLXsPyc3o5vcEf8AbcIPkoK6TDZGy0D3RyNN2vYSHDpoR5aehV3ZA42CUthzhZp0AqGjS9t5Wja+nibpc6gDVUSiDcEMrZ2h0Dg5pFw5pBBHcEbrzWV+G/EqfJruSfmmpTvEXas1uXRX0B1N26A+W601guLQ45CyfC3h8bxcEfvBG4IO4KD7kREBERAREQEREBemrqmUTHSVbmsYwFznONg0Dckle0nl1dss18ZOIZzLKabCXH7LG6ziCLTvafi03aPydbHftYOVxO4hy50l5YOZlIw/dx9XHb3kltz2GwBt3Jl3CjhKK9rKvNLSGXDooDpzjo6Ub8p6N69dND+cFeGor+WuzDGfdggwRuGkn/yOHVo6A777b36g/GtDAA0WA2A6L9REBERAREQERcvF8xUmC2GLVMMROoa+RocR3DSblB1EXGwrNVFi7uTDKqCR/wDYbI3mPo29z6rsoCIiAqx47ZSGNURqqVv39MOYkbuh3eD+j8XydbdWcvx7Q8EPFwdCD1CDDqLt52wb/wBP19TTnaOQ8v6DvEzoPyCFxEBSfIWdZ8lz+8o/FG6wliJ8Mjf8nDo7+IJBjCINp4DjEWPwR1GGu5o5G3G1werXWJsQdCO4XQWUuF+fH5LqPvy51LIfvYx0OwkaD1HyuNO1tUUtQyrY19K5r2OALXNILXA6ggjcIPaiIgIiICIudmLGGYBTS1NZ8ETC63Vx6NHmTYfNBWvHjO5weIUWGOImmbeRw3bEbjlBvoXH9wPcKtuEWRTm6p565p+yQm8h6SO0tEDcHUam2wHTmCjbjUZ2r9bOqKmXzDQT9SGtb62DVrDKWX48r0kVNR6hg1cd3OJu5x9ST6Cw6IOrDE2BobAA1rQA1oFgANAABsAF5oiAiIgIiICIiCs+MvEN2VGNp8J0qZW83PpaJlyOax3JINvQnyObamofVuL6pznvcbuc4kuJ7knUqaca53TYxUiU35eRrfIe7YbfUlQZB5McWEFhII1BG4PcK/eCfEh+LOFBjzi6XlJhlNy54aLlj+7g25DjuGm+u9ALuZGndTYjRuhNj9ojF/IvaDv5EoNjoiICIiDN3tE0gp8TY9gI95TtLjbQuDpG721IaG/u8lVquv2l/wDiUX6Mv8Y1SiAiIgK6uAuejC78H4q/wu1py4/C7rFcnY7tHe46hUqvZTzupnNfTktc0hzSNwQbgj0KDb6KN8PMzDNlDFUG3vLcsoHSRujtOgO4HZwUkQEREBUX7RmZSTDQ0zhYfezAE3vqI2n5XNvNp0sL3lI8RgmQgAC5J2AG5KxzmTFJM110sreZzp5bRtI8QaTaNlh2bYf90FqezvlS5kxCrGgvHD6/lv8Al8IPm9XouZlrCG4BSw08G0TA2/c/lO+brn5rpoCIiAiIgIiICIiCj/aAyZJUObiGHNLmtZyzgbtDb8snmLGx7coPUkUYtxOHNo7ZV3j/AAaw7F3F9O19O47iEgM/6HAgegsEGYVa/AjJkmI1TK6qaW08JJYT/WSWIAb5NuST3AGutp/g/BDDqBwdVmaexuGvcAz5hgBP1VkU1OykY1lK1rGNADWtADWgbAAaAIPaiIgIiIM8e0hXGWtp4Ry8scHNp8XM97gQdezG29T3CqNTDi3jH4bxWpfGbsY4RM7WjHKbaDd3MfmoegIiICIiC0+AGZThdaaWdwEVSNASdJW3LbdPELjzPL2AOkFiOiq30EjJaNxbIxwc1w3DgbgrZ2BYm3GaaGop/hlja8DS45gDY2J1Gx8wg+5ERBEOLOK/gjCqp7TZz2e7b3vIeTTUbAk6drqiOCWDjF8Vi94Ltha6Yj9Gwb1H5bm99tlY3tJVwipKaG+skxfa24jbY69LF4+q5vs00J/2yZwNvu42noT43OHy8H1CC8kREBERAREQEREBERAREQEREBERAUV4l5oGVKCWVpAlcOSEdS92lwOvKNT6KR11YzD43y1jg2NjS5zjsGgXJWUuJudHZ0qzJHzNp2DlhYTsOr3Aaczjv5co1tdBESb7r8REBERAREQFpjgBiv2/DPdPN3QSOZ58rvGOv94jptboszq5/ZqrgyergJ1fG2QC39hxaTf9caeaC/EREFB+0tKTPRtJ0EbyB2Jc0E/Ow+ilns8QCPDHOaLF877nXWzWAKv/AGjPxnF/yrP5kytTgd+Jqb1l/nSIJ4iIgIiICIiAiIgIiICIiAi9RqGDdzfqFH8Uz9huFi9ZWQejHe8dqbfDHzFBJVz8dxqDAIXTYtI2ONvU7k/2WjdxPYKp8zceYogW5Zgc91v+JN4WA9wwG7vmWqmsxZjqcyyGXGZXSO6AnwNHZjRo0enqdUEq4m8TJc4OMVJeKka7Rn5UltnS/wAQ3YeZAKr9EQEREBERAREQFZfs+ymPFbNNg6B4PmLsNvqB9FWim/Bb8dUnrJ/JlQasREQZv9oz8Zxf8qz+ZMrU4Hfiam9Zf50ir/2loiJ6NxGhjeAe5Dmkj5XH1Ut9nmYPwtzWm5bO+47XDCEFnoiICIiAiIgIijmec4wZNpzLXm73XEUQPikcOg7AXF3dL9SQCHaxHEIsLjMuIyMjjbu57g1o7anueiqXNPHeGlJZlmIzH85JdrPk34j8+VVBnDOVVm+Tnxd/hHwRtuI2aAeEEne25uVHkEzxjinimLX95VOjafyYQGW22c0c3TqTue6jc2N1M7i6eonc47kyvJPqSV8CIP1x5jd2pX4iICIiAiIgIiICIiAiIgKb8Fvx1Sesn8mVQhWX7PsRkxW7RcNgeT5C7Bf6kfVBphERBT/tJUIlpKaa2scxZe+wkbc6dblg+i+L2aa8uZWQOIs10cjRbW7g9rtf1Waeqn3FnCvwvhVUxou5jPeN73jPPpodwCNO9lR3AjFRhuLMbJa08bornoTyvHXq5gHXdBqBERAREQEREHHzZmKLK1NJU4ifC0eFo+J7z8LGjqSfoATsCslZnzFPmiodUYs7me7QAaNY0Xsxg6AXP1JNySVOePGanYxWmlgd9zTaW6OlI8Tvl8Pyd3VYICIiAiIgIiICIiAiIgIiICIiAiIgK5/ZqoQ+ernI1ZG2MG/9txcRb9Qa+SphaY4AYV9gwz3rxZ08jn+fK3wDp/dJ6736oLLREQeMjBICJACCLEHYg7grHuN0UmS8ReyLma+nmvGTuWtdzRuNtDzNsfmtiKi/aMy0QYa6maLH7qYgG99TG4/K4v5NGtxYLowfEWYvBFPSEFkrA9vo4Xt8v8l9iqD2eMzfbaeSiqXXfAeeMHcxOOoH6Lz/AI2q30BERAXNzJif4FpJ6gi/uonvAva5a0kC9ja5sL2O66SgfG+s+yYPUBpcC8xsBb5yMLgddi0OHzsgy5UTOqXOfOSXOJc4nckm5P1XrREBERB5RsMhAjBJJsABcknYBWVl7gnX4o0PrjHTNPSQkyeV2tGnoSD5KXez7k+MRHEK1t5HOcyG+zWtsHPA7l1xrty+aulBnDGeBddRtLsOkhnsL8oJY8ns3m8J+ZCrGspX0L3R1jHMe02c1wIc09iDstuqruOmTWYvSOrKRoFRTjmc7q+EfE0/o/ED2aR1QZtREQEREBERAREQEREHtpKZ1Y9kdMLve4NaO7nEADXzK2hgWGNwamhp6f4Yo2sB0ueUAXNgNTufMrPvADLRxStNVO0GKmGhIOsrrhtunhFz5Hl7gjSCAiIgLnZiwdmP00tNWfBKwtv1aejh5g2PyXRRBkChqKjh9iQMg++ppCHNuQ17diAbbOadDbYg2WssGxSPGoI56BwdHI0OaR57g9iDcEdCCFWPHjJBxiIVuGNJmhbaRo3dELnmAtqWn9xPYKG8EM/fgOUUeKu/2eU+BxOkUpt1JsGu6+dj1KDRqIiAq44+/il//wBsf8SrHUK4y0f23B6oMAJaGvF+nJIxziOx5Q7626oMooiICIiDWXCCds+EUnujezC0+RD3AjVTFZt4L8Qm5Xe6mxg2ppXAtfpaKTYl2ly1wtc9OUaalaPhlbO0OhIc0i4INwR3BG6DzXKzXO2moqp85s1sEhJ7eB3ZdQm26ojjdxGjr2GgwJwe3mHv5BYtdy6iNp6+KxLh1aBrqgpRERAREQEREBERAXsp4HVLmspwXOcQ1oG5JNgB6letXVwFyKZnfhDFWeFulOHD4ndZbEbDZp73PQILV4eZZGU6GKnNveW5pSOsjtXa9QNgezQpIiICIiAiIg/CObR2yzXxk4eHLUpqcJafssjruAAtA9x+HTZp/J0sNu19Kr01dKytY6Ora17Hgtc1wuHA7ggoKb4M8TxOI6DMTgHizYJSdHjYRPJ2d0aeug3tzXUsq8TuHkuS5eaDmfSPP3cnVp393JbY9jsQL9wJ1wq4uizKTNj7EeGOpcdLdGzE/Tn9L9XILwXyYtQNxSCWGo+CWNzHej2lpt8ivqa4PALTcHYjqv1BiXEqN2HSyRVAs+N7mOHm0kHbzC+ZW/7QeUzRVDa6jb93NZstho2UCwce3M23zaT1VQICIiAuxguaazAtMIqZo26+FrzyXO55D4b+dlx0Qd7GM51+NN5cTq5nsIsWc5DCP7zW2DvmuCiICIiAiIgIiICIpPkLJc+dJ/d0fhjbYyykeGNv+bj0b/AAkB9/C/Ib86VH34c2ljP3sg6ncRtJ6n52Gva+qKWnZSMayla1jGgBrWgBrQNAABsF8mA4PFgEEdPhreWONthtcnq51gLknUnuV0EBERAREQEREBERB6aulZWsdHVta9jwQ5rhcEHQggrOHE7hTLlsvqMEDpaS5JaAS+AWuefu0a+LoBr3OlV+Ec26DMPDzitUZU5Ya+89Lp4SfHGNB92T0AHwHTzGq0LlfNdLmmPnwaVr7fEzaRnTxtOo9dj0JVf8QeDMWMF02WS2CY6ujOkTzqbiw8BPlppsNSaOqKesydUATCamqGag3LXW1F2kaOabHUXBsUGvcawqLHIJIMRaHRyNLXDTTsRfYg6g9CAVlbiFkabJU/LNd8Dz91LbRw/su7OHUfNTnKXHWWmszNMXvW/nYgBJ+s3Rrvly+hVoU2P4Xn+EwiSGZrxrE/wyDpcNdZwIJ0c3rsUGSkVr544K1GEXky0XVMO5Ybe+aB5Cwk/VAPl1VVyxmElswLXA2IIsQRuCDsg8EREBERAREQEREBF9FBQyYlI2KgY6SRxs1jAS49dAPLX0Cu7IHBMRFs2cLOOhFO06XttK4b208LdLjUkaIIJw34az5ydzz80NKN5S3V+ti2K+hOhu7UDz2WmsFwmHA4WQYWwMjYLAD95J3JJ3JX1wxNgaGwNDWgWDWgAAdgBsvNAREQEREBERAREQEREBERAXOxvA6fHo/d4xEyVnZw1Hm07tPmF0UQUZmvgOQXPytNpYkQzb37NkHltzDpq43uKox7LFXlxxGLwSx2Ng8tPITuOV48LvkVspeMjBICJACCLEEXBB3BHVBkfBOIeI4JYUVVIWgjwyHnbYW08d7CwtpZSCq4qNxxobm/DqWpIFg9pdHIB5O8RBvrpYeSu7GeG+GYy7mrKSMOJuTHeMnff3ZF99/TsFDcS4B0ko/wB21M8Z0tzhsg310AYdvNBUdUMJrrGlNbSuNyWubHPG34vC0hzH221NzvuuNWUUUTS6kqWPsQA0skbI7a5A5Syw83X02Vsz+z9K0/cVsZb3dE4H6Bx/iuT/AED4j+do/wBpJ/pIKsRWn/QPiP52j/aSf6S6VNwAndy/aayJt7c3LG51u9rkc37vkgppFoDDeANPF+M6uaTX+rY2MWtt4i/r1UvwfhXheFWMdM2RwA1lJfcgEXLXHlub32tftYIMwYRglRjbuXCIJZTcA8jCQL7cxGjR5mwVqZX4ETVNnZlmETbm8cVnSEdPEfC3/F+/S+4IW07Q2BrWtGwaAAL67DzXsQcbLeVqTLLOTBYWx93bvd+k46ldlEQEREBERAREQERE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291138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79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anose="020F0502020204030204" pitchFamily="34" charset="0"/>
              </a:rPr>
              <a:t>Erozja: jak działa mózg?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11188" y="3173413"/>
            <a:ext cx="82137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pl-PL" altLang="pl-PL" sz="2000"/>
              <a:t>Dialog króla Milindy z buddyjskim mędrcem Nagaseną sprzed 1600 lat. </a:t>
            </a:r>
            <a:br>
              <a:rPr lang="pl-PL" altLang="pl-PL" sz="2000"/>
            </a:br>
            <a:r>
              <a:rPr lang="pl-PL" altLang="pl-PL" sz="2000"/>
              <a:t>W odpowiedzi na pytanie „Skąd się biorą skłonności” Nagasena odpowiada: </a:t>
            </a:r>
            <a:br>
              <a:rPr lang="pl-PL" altLang="pl-PL" sz="2000"/>
            </a:br>
            <a:r>
              <a:rPr lang="pl-PL" altLang="pl-PL" sz="900"/>
              <a:t/>
            </a:r>
            <a:br>
              <a:rPr lang="pl-PL" altLang="pl-PL" sz="900"/>
            </a:br>
            <a:r>
              <a:rPr lang="pl-PL" altLang="pl-PL" sz="2000"/>
              <a:t>– Kiedy pada deszcz, dokąd płynie woda? </a:t>
            </a:r>
            <a:br>
              <a:rPr lang="pl-PL" altLang="pl-PL" sz="2000"/>
            </a:br>
            <a:r>
              <a:rPr lang="pl-PL" altLang="pl-PL" sz="2000"/>
              <a:t>– Będzie płynąć po pochyłościach gruntu. </a:t>
            </a:r>
            <a:br>
              <a:rPr lang="pl-PL" altLang="pl-PL" sz="2000"/>
            </a:br>
            <a:r>
              <a:rPr lang="pl-PL" altLang="pl-PL" sz="2000"/>
              <a:t>– A gdyby deszcz spadł ponownie, dokąd by płynęła woda? </a:t>
            </a:r>
            <a:br>
              <a:rPr lang="pl-PL" altLang="pl-PL" sz="2000"/>
            </a:br>
            <a:r>
              <a:rPr lang="pl-PL" altLang="pl-PL" sz="2000"/>
              <a:t>– Płynęłaby w tym samym kierunku, co pierwsza woda. </a:t>
            </a:r>
            <a:br>
              <a:rPr lang="pl-PL" altLang="pl-PL" sz="2000"/>
            </a:br>
            <a:endParaRPr lang="pl-PL" altLang="pl-PL" sz="120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/>
              <a:t>Uczymy się nowych rzeczy w oparciu o posiadaną wiedzę.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00"/>
              <a:t/>
            </a:r>
            <a:br>
              <a:rPr lang="pl-PL" altLang="pl-PL" sz="100"/>
            </a:br>
            <a:r>
              <a:rPr lang="pl-PL" altLang="pl-PL" sz="2000">
                <a:solidFill>
                  <a:schemeClr val="tx2"/>
                </a:solidFill>
              </a:rPr>
              <a:t>Wnioski: Żeby szukać, trzeba najpierw znaleźć. </a:t>
            </a:r>
            <a:br>
              <a:rPr lang="pl-PL" altLang="pl-PL" sz="2000">
                <a:solidFill>
                  <a:schemeClr val="tx2"/>
                </a:solidFill>
              </a:rPr>
            </a:br>
            <a:r>
              <a:rPr lang="pl-PL" altLang="pl-PL" sz="2000">
                <a:solidFill>
                  <a:schemeClr val="tx2"/>
                </a:solidFill>
              </a:rPr>
              <a:t>Kolejność uczenia ma znaczenie, najpierw nauka, potem filozofia czy teologia!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4" y="1051454"/>
            <a:ext cx="8686800" cy="2013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dirty="0" err="1" smtClean="0">
                <a:latin typeface="+mn-lt"/>
              </a:rPr>
              <a:t>Konektom</a:t>
            </a:r>
            <a:endParaRPr lang="pl-PL" dirty="0">
              <a:latin typeface="+mn-lt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96975"/>
            <a:ext cx="8426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pole tekstowe 1"/>
          <p:cNvSpPr txBox="1">
            <a:spLocks noChangeArrowheads="1"/>
          </p:cNvSpPr>
          <p:nvPr/>
        </p:nvSpPr>
        <p:spPr bwMode="auto">
          <a:xfrm>
            <a:off x="371475" y="5661025"/>
            <a:ext cx="8304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Tx/>
              <a:buSzTx/>
            </a:pP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Cel: 1000 regionów, których aktywacja pozwoli scharakteryzować stan mózgu.</a:t>
            </a:r>
          </a:p>
          <a:p>
            <a:pPr algn="l" eaLnBrk="1" hangingPunct="1">
              <a:buClrTx/>
              <a:buSzTx/>
            </a:pP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Pojęcie =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kwazistabilny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stan, można częściowo opisać przez jego sąsiedztwo, relacje z innymi pojęciami, synonimami, antonimami. </a:t>
            </a:r>
            <a:endParaRPr lang="en-US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136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anose="020F0502020204030204" pitchFamily="34" charset="0"/>
              </a:rPr>
              <a:t>Włochate mózgi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11188" y="4059238"/>
            <a:ext cx="82137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Podstawa teorii </a:t>
            </a:r>
            <a:r>
              <a:rPr lang="pl-PL" altLang="pl-PL" sz="2000" dirty="0"/>
              <a:t>asocjacyjnego uczenia się:</a:t>
            </a:r>
            <a:br>
              <a:rPr lang="pl-PL" altLang="pl-PL" sz="2000" dirty="0"/>
            </a:br>
            <a:r>
              <a:rPr lang="pl-PL" altLang="pl-PL" sz="2000" dirty="0"/>
              <a:t>neurony, które są jednocześnie aktywne, wzmacniają swoje połączenia.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To słynna reguła Donalda </a:t>
            </a:r>
            <a:r>
              <a:rPr lang="pl-PL" altLang="pl-PL" sz="2000" dirty="0" err="1"/>
              <a:t>Hebba</a:t>
            </a:r>
            <a:r>
              <a:rPr lang="pl-PL" altLang="pl-PL" sz="2000" dirty="0"/>
              <a:t> (1949) i Carla </a:t>
            </a:r>
            <a:r>
              <a:rPr lang="pl-PL" altLang="pl-PL" sz="2000" dirty="0" err="1"/>
              <a:t>Wernicke</a:t>
            </a:r>
            <a:r>
              <a:rPr lang="pl-PL" altLang="pl-PL" sz="2000" dirty="0"/>
              <a:t> (1900).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b="1" dirty="0">
                <a:solidFill>
                  <a:srgbClr val="FFC000"/>
                </a:solidFill>
              </a:rPr>
              <a:t>Neuronalny determinizm</a:t>
            </a:r>
            <a:r>
              <a:rPr lang="pl-PL" altLang="pl-PL" sz="2000" dirty="0"/>
              <a:t>: wynik doświadczeń życiowych, wychowania, prania mózgu; </a:t>
            </a:r>
            <a:r>
              <a:rPr lang="pl-PL" altLang="pl-PL" sz="2000" dirty="0">
                <a:solidFill>
                  <a:srgbClr val="FFFF00"/>
                </a:solidFill>
              </a:rPr>
              <a:t>nie możemy myśleć inaczej, niż pozwala na to aktywność neuronalna</a:t>
            </a:r>
            <a:r>
              <a:rPr lang="pl-PL" altLang="pl-PL" sz="2000" dirty="0"/>
              <a:t>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Niebezpiecznie jest zaczynać od antycznych koncepcji, pozostawia to trwałe ślady w sposobie myślenia, argumenty naukowe wówczas nie </a:t>
            </a:r>
            <a:r>
              <a:rPr lang="pl-PL" altLang="pl-PL" sz="2000" dirty="0" smtClean="0"/>
              <a:t>przekonają</a:t>
            </a:r>
            <a:r>
              <a:rPr lang="pl-PL" altLang="pl-PL" sz="2000" dirty="0"/>
              <a:t>.  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25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017588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</a:rPr>
              <a:t>O czym to będzie</a:t>
            </a:r>
          </a:p>
        </p:txBody>
      </p:sp>
      <p:sp>
        <p:nvSpPr>
          <p:cNvPr id="24579" name="Symbol zastępczy zawartości 2"/>
          <p:cNvSpPr>
            <a:spLocks noGrp="1"/>
          </p:cNvSpPr>
          <p:nvPr>
            <p:ph idx="1"/>
          </p:nvPr>
        </p:nvSpPr>
        <p:spPr>
          <a:xfrm>
            <a:off x="698500" y="2538413"/>
            <a:ext cx="7772400" cy="3422650"/>
          </a:xfrm>
        </p:spPr>
        <p:txBody>
          <a:bodyPr/>
          <a:lstStyle/>
          <a:p>
            <a:r>
              <a:rPr lang="pl-PL" altLang="pl-PL" dirty="0" smtClean="0">
                <a:ea typeface="Calibri" pitchFamily="34" charset="0"/>
              </a:rPr>
              <a:t>O co chodzi?</a:t>
            </a:r>
          </a:p>
          <a:p>
            <a:r>
              <a:rPr lang="pl-PL" altLang="pl-PL" dirty="0" smtClean="0">
                <a:ea typeface="Calibri" pitchFamily="34" charset="0"/>
              </a:rPr>
              <a:t>Genetyczny i neuronalny determinizm.</a:t>
            </a:r>
          </a:p>
          <a:p>
            <a:r>
              <a:rPr lang="pl-PL" altLang="pl-PL" dirty="0" smtClean="0">
                <a:ea typeface="Calibri" pitchFamily="34" charset="0"/>
              </a:rPr>
              <a:t>Przykłady magicznego myślenie w naszych czasach.</a:t>
            </a:r>
          </a:p>
          <a:p>
            <a:r>
              <a:rPr lang="pl-PL" altLang="pl-PL" dirty="0" err="1" smtClean="0">
                <a:ea typeface="Calibri" pitchFamily="34" charset="0"/>
              </a:rPr>
              <a:t>Memy</a:t>
            </a:r>
            <a:r>
              <a:rPr lang="pl-PL" altLang="pl-PL" dirty="0" smtClean="0">
                <a:ea typeface="Calibri" pitchFamily="34" charset="0"/>
              </a:rPr>
              <a:t> i teorie spiskowe. </a:t>
            </a:r>
          </a:p>
          <a:p>
            <a:r>
              <a:rPr lang="pl-PL" altLang="pl-PL" dirty="0" smtClean="0">
                <a:ea typeface="Calibri" pitchFamily="34" charset="0"/>
              </a:rPr>
              <a:t>Dlaczego ten typ już tak ma? </a:t>
            </a:r>
          </a:p>
          <a:p>
            <a:r>
              <a:rPr lang="pl-PL" altLang="pl-PL" dirty="0" smtClean="0">
                <a:ea typeface="Calibri" pitchFamily="34" charset="0"/>
              </a:rPr>
              <a:t>Jak sieć neuronowa staje się </a:t>
            </a:r>
            <a:r>
              <a:rPr lang="pl-PL" altLang="pl-PL" dirty="0" err="1" smtClean="0">
                <a:ea typeface="Calibri" pitchFamily="34" charset="0"/>
              </a:rPr>
              <a:t>memoidem</a:t>
            </a:r>
            <a:r>
              <a:rPr lang="pl-PL" altLang="pl-PL" dirty="0" smtClean="0">
                <a:ea typeface="Calibri" pitchFamily="34" charset="0"/>
              </a:rPr>
              <a:t>.  </a:t>
            </a:r>
          </a:p>
          <a:p>
            <a:endParaRPr lang="pl-PL" altLang="pl-PL" dirty="0" smtClean="0">
              <a:ea typeface="Calibri" pitchFamily="34" charset="0"/>
            </a:endParaRPr>
          </a:p>
        </p:txBody>
      </p:sp>
      <p:sp>
        <p:nvSpPr>
          <p:cNvPr id="24580" name="AutoShape 2" descr="data:image/jpeg;base64,/9j/4AAQSkZJRgABAQAAAQABAAD/2wCEAAkGBxQQEhUUEBIUEBAQEBAQEBUQFRQSFRAVGBQXFhUUFRcYHCggGBolHBUUITEhJSkrLi4uGB8zODMsNyotLysBCgoKDg0OGhAQGiwkICQsLCwsLCwsLDQsLCwsLCwsLywsLCwsLCwsLCw0LCwsLCwsLCwsLCwvLCwsLCwsLCwsLP/AABEIAOEA4QMBEQACEQEDEQH/xAAcAAEAAgMBAQEAAAAAAAAAAAAABgcBBAUCAwj/xABPEAABAwICBQYJBgwEBQUAAAABAAIDBBEFEgYTITFRByJBYXGBFDIzc3SRobGyI0JSgrPBFSQlNDVDU2JykqLhY5PC04PD0dLwVGSEo7T/xAAbAQEAAgMBAQAAAAAAAAAAAAAAAQQCAwUGB//EAD4RAQACAQICBgcGBAQHAQAAAAABAgMEERIhBTEyQVFxExQzYYGRwQYiNHKhsVLR4fAVQ1OCIyRCRJKi8Rb/2gAMAwEAAhEDEQA/ALxQEBAQEBAQEBAQEBAQEBAQEBAQEBAQEBAQEBAQEBAQEBAQEBAQEBAQEBAQEBBpYhisNOCZpGsAF9u0+obVja8V627Fp8mWdqV3fSgro52B8TxIw3sW8QbEHpBB6CpraLRvDHLivitNLxtLZUtYgICAgICAgICAgICAgICAgICAgICAgIMFyDiYnpRBDsza1/Q2PnHt2dHWLrVbLWq7g6PzZee20eMoNj/KE43a14iH0YrPk73A5WnvPYqt9TLvaToSsc5jfz6v6oNWY/I83bzN/OJzv67OOxv1QFVtkmXex6OlI2n5d3y7/imvI1jNpJaZ52SDXx3+kNkg7SMp+qVa0d+c1cL7R6X7tc8d3KfotlX3kxAQEBAQEBAQEBAQEBAQEBAQEBAQEGpiOJRU7c88rIm8XuAv1AdJ6gsbWisbzLbhwZM1uHHWZn3I1ienDGsDoW3a5oc18vMbY7nWJBseBIPUtNtRERydPD0Re1trztt3RzlAsY00kncGNc+ZznBrWR3YwkmwANszjfcQGnrVW2ebTs72n6Lx4a8UxEbd885/o7eGcntTUC9dOKeN20w01sxuPnu3X7c62101p7U/JQz9N4cc7YK8U+NvpH/x3YKfB6A6smmEg2EykSvB/ec6+X2BbYjDTlyc++TpHVxx/emPdyj9Grp1oPDPA+akjbHPG0yARANbO0C5BaNma1yCFjnwVtXevW3dGdLZcOWKZZmazy59ypsExJ1LPFOzfFI19vpDc5ve0kd659LcNos9fqcEajDbFPfH69z9J0s7ZGNew5mSNa9hHS1wuD6iuzE7xu+a3pNLTWeuOT6qWIgICAgICAgICAgICAgICAgICAgIKPx/RusrsSq42lrnxnWNMri0al22IM2HoIGzZcG6598Nr5Jev03SWHTaPHtG2/KdvGOvdFcTa8OaJMwc0GNzHHyUkfMey3RuB+sFXyRMOtoslbRO3z8Yl8aOpMMjJGeNFIyRt+LXBw9ywrO07rWbHGTHak98THzfoHF4/wAI4e7UOc01EAkhLXFpzWDmtJG4EjKR1lde336cu988wT6rqo9JG/DO0w/PccRJDWtJeTlDQCXE8A0bSepcjaZnZ9FnJWteKZ5ePc/QWikb6TDohVkNdDC50mb9WwFzg0/wssO5dbHE1xxxPnmttXPq7ThjlM8v7978+OIJJAsCSQOAvsC5M9b6HSJisRPXsurkjxjX0hhcbvpXZBxMbrlh7uc36oXR0t+Km3g8V0/pfRan0kRyvz+Pf/NOlacMQEBAQEBAQEBAQEBAQEBAQEBAQEEK02iNNUU9axxjBzUFU9oBLI5vJym+yzJLHbfeFpyRtMWjydDSTGTHbDP5o8464+MK40lY+ePWyi1S2SSnq7AAGppxteAAPKQ7dmy8SrZY3jeevvd7QZIxZOCOzPOPyz3fCUVuqT0kSt/kbxnWQSUzjzoHZ4/NvO0dzr/zBdHSX3rw+Dxv2h0vBljNHVbr84djGMSoMHcXmINnnL5PkmZpJSXXdzzsAud1wOpbL2x4ufepafBq9f8Adid4rtHOeUfBWul+nk1eNWBqKa+1jTd0lt2sd09g2duxUsuotk5Ryh6fo/ofFpZ47TxW8e6PKESVd2Ep5NsZ8Fro8xtHP8hJw5xGQ9zg3bwJW/T34bx73L6Z03p9LO3XX70fX9F+BdV4FlAQEBAQEBAQEBAQEBAQEBB85JQO1Y2tsPg6Y8Vrm0ylryzEbiR3pvI1hjerNpRdn0gNresjpHZ7VlF/FDcxmgZWU0kLiDHPEWhwsbXF2vHGxsR2LKYi0bNmLJOO8XjuVdWzQjCp5JXBmItqIYZmudfWVNK5rOa3i6O5Nt+YrRbbgnfrdfFx+tVivZ2nbynn+kq9qGBrjl8QgPZf6Dhmb3gGx6wVz7xtL1+mycdObsaFY14HWRSk2jzaubhq37HE9mx31VnhvwXiVfpPTesaa1Y645x5wtPlYwbwij1rReSlOsHExnZIOy1nfVV3VU4qb+Dy3Qep9DqYpPVbl8e5SK5r3AiQG3Um3giZiI59T9HaI4k6qo4ZXgh74wH3FruaS1x7CWk967GK3FSJl841uGuHUXpWeUTy8nYWaqICAgICAgICAgICAgICD5zyZWkqJnaBzDMtKTWoPlJIg5OI7QUHCix2aCKaCIuzBuvhy7XBrSDMxo6ebdwA4P6lnE8hCqZ7sQknic4OdWMZPG55sBUQ7Gn60bntNuN+ha7VdHTangrEz/08vhLq6H4U6CcsqI8s0LDqibOGRzrktI2XBzbd/PWutNp5rGt1vHiiMduUzzdjTrCWz0z5Mo10DdYHjYXMHjscekWuR1jrKjNSJrujojW3xZ4pM/dty+Lhu5R5nUJpXRNLzEYDMXG5ZbLtZbxsuy99+2y1zqZ4OHZ2a9C441Hpoty3329/n4IY0XIABJOwAC5PYBvVaImep3LZK1jeZSPAtCqqrsWxljOlzt3r3d1yRwVimmtbrcfVdNYcXKvOVj4ByaQQWdMTK8dAJAH1t/e3KrdNPWrzuq6Wz5+W+0JxBC2NoawBrGgNa1osGgbgAt7mTMzO8vd0QXQLoMoCAgICAgICAgICAg5uNy5Wt63fcsL9Q5HhC1pNeg8vnQaFXNsQRplTq62leN/hULO57tW72PKyqOdp/hraCrLoLNGZtRGBsyEk5m9Qvm2cCptDPHO08+91aHG2ytDwBm3Ovv7CsUWrNZ2luyYpG9pY8HK9rmOHEOBBHqKiYKXmlotHchg0FqI6aWpnGWKCJ8uW+R0oaL2BIJF+y23etFdN3y9Nk6bjlXHHNGdHsQkkrYoi1kURcC6NgNnjIXgSOJzPG7YTbqW7grSOTm+ny57b5J3h163EwJHgQQG0jxtYSdjiOKoWvO71eHS14K856vc3cAp5q6TVU9NTlwaXuLmlrWNva5N+JGxZUi2Sdohr1d8Glpx5Jn3eL44u+WkldDPTwMkZa4yXBBFwWkO2ghY34qTtMNun9FqMcZMdpmJaf4XP7GD/AC/7rHilv9Xr4yx+Fj+yg/y/7pxHq9fGVuckNfJNSSaxxdq6l7I7/MbkY7KOoFxsOhdDS2mac/F5Dp7FTHqY4Y23iN06VlxBAQEBAQEBAQEBAQcnSZh1OYfMcHHs3H3j1LG0chExVLUlnwpBh1Ug0qqq2IOA2sY2qhc/xIpWzOt/h88DvLQO9ZwOdpDiL6+oLsuZ8z2sjY3ua1o9invE1wTk7FKySSrmdJM5hZE1j36uImx2Bx55uOAAF9nSpmNo5m7k4jhr4SC4gkuAaG73kmwAbvJK1wJ1ptGW4TUtO8UMjT2iOxWy3ZbMHtK+ahcKhy4pGPNe2maVptPN08FfuzP99ZXeVk87J8RXOt1vZ4fZ18oWLyIj5Wp83D8Tlb0fXLz32j7GPzn6OVyv/pD/AOPD73rXq/afBa+z/wCFn80/RCVWdwQXHyKfmc3pbvsol0dJ2Pi8b9ofxNfyx+8rDVpwRAQEBAQEBAQEBAQeJYw5pa4Xa4FpHEHYQgrDSKlfRPs8ExOPycnQf3XHod1dPQtU12S5BxccVGw+EmNDip2HNrMb4bSdybDnOkO0uPOO/wDdHBSLC5MMCAvWzjYMzKUEbTvD5B7Wj63UsupCYYjV/Od0bhwWuZ3S+WjdBrXeEyC9rtpwegbnP7TtA6r8VnWEPtygfo2s9Fm+Eqb9mW7T+1r5qLiZbFmfwwf/AJGKvbtOzhj/AIXz/dpVvlJPOSfEVQnresxdivlCxuRHylV5uH4nq3o+uXnvtH2cfnP0cjlf/SB9Hh/1LXqu2tdAfhf90/RClXdsQXLyJ/mc3pj/ALKJdDSdj4vHfaH8TX8sfvKwlacEQEBAQEBAQEBAQEBB86iBsjSyRoexws5rgHBw4EHegrTS7QeONwdSOLM5N4n3c1vW128DqN+7csLchxWaHOI2uLj1WaPbdYbpeZtA5hZ0RYXbQQ9xFuw2sfYp3GaLk+qHPbrnxNjzDWZHkvy32hvNte3TfYnELHfI1jWtaA1kbQyNrfFY0CwAUTO45LIzVzCIXDBzpSPms4DrO4evoU1jcTeNgaAGizWgAAbgBsAC2ocHlA/RtZ6LN8Kxv2Zb9N7WvmpSWmezFI3OY5rHthLHFpDX2pGA5Sdh28FWt2nawTE4piJ8f3cis8o/zj/iKoz1vVYuxHlCx+RDylV5uD4nq3o+uXnftH2cfx+jj8rx/KJ9Hh/1LDVR99Z6BtEaXnPfP0Qv1+pVtpdrjr4x8wFGa5uRQfiUvpb/ALKJdDSdj4vG/aD8TH5Y+qwVacIQEBAQEBAQEBAQEBAQRrEpM8jj0DmjsH97rTad5S05ZAFA5FZi5ZuKDi1WlGXe+3abKdhsYdW1NSQIYJZA7c4sc2PtL3Wb7VPCLHwDChTR2JDpHnNK4fOdwH7o3D19K2RGyHTUiP8AKB+jav0WX4Vhfsy36X21fOFSR6XCt8DhMRjkp3c52YOa8Ngcy42Ai++3tVeb8W0Ozj0k4rXtvyn+aL1Xjv8AOP8AiKoT1vV4+xHlCT8nelTMOlkMzHOjmY1pMdi5paSQbEi42n2Lfgyxjmd3M6W0F9XSvBPON+vv3WAeVWh+jOf+G3/uVr1rG4H+Bav3fN5PKvRfQqP8tn/enrWNP+A6v3fNVOk+JMqqqWeKPVRyuBa02uLNDSTbZckEm3FUclotaZh6nQ4L4MFcd53mFq8iw/EZPS5Ps41e0vY+LzHT/wCKj8sfVP1ZcMQEBAQEBAQEBAQEBB5kdYE8ASkiIPctCWvMLoIlpDRZzvIA4G11MCzNHMPpxDHLDTxROkjY4lkbQ65Avd1rnbdbYQ7SkEBBFOUbHoKWlLKlj5G1QfAGRkNcQW852Y7rXG3btI2LXkvFY5rmi0982T7k7bc+ahKKsjhm1jWPAZmyXIcDdpAzje3fvBd2BVfuz1O7MZqxteN/fD6thMgLw+O17u8oQwu22JDCAd/StM4u/d0aa/fataWn4MeDf4kf/wBv+2o9HH8UNvrd/wDTt8jwU/TZ6p/9tPRx4o9dvH+Xb5MGnP02/wAlR/tKfRR4wx9ft/p2YEH77f8ALqf9pPRR4sf8Rt/pyunkifE2ldEyUSS610sjcr2OYHANGxwBI5u8bOhXNPwxXaJec6Z9LbNGS9domNo+Cdqw5AgICAgICAgICAgICDXxB1on/wAJHr2KLdQitlpS8SBBxcTZdBLtBps1KG/spHs9ucfEttepCQrIEBBU/L14lJ/HUfCxVtR1Q7HQ/av5Qhc+iwbhUNcC4vkqHMe02yiPM5jSBa98zP6upapp9zidHHqpnVTh7tninqHRUPMOXPUuBt/A3dwK02najo4Yi2o590OaayT9o/8AmK0untHg3cCoZq2dkEb3ZpCblxcQxoF3OPUAO82HSsqUm9uGFfVammmxTktHV+qTaZaASUMGvZOZ2NLWygtyFlzYOHONxcgdV1vy6eaV3id3L0HTFdTl9HasRM9X8kFJVZ2095F/z6T0ST7SJWtJ2/g4f2h/D1/N9JXWug8eICAgICAgICAgICAg0sYPyTvq/EFjbqEbJstSXylKDk1pQd7k9fdsw4PYfW0j7lsqhLlmCAgqjl48Sk/jqPhYq2o6odnoftX8oMSZ+SHUtrOgwvDq23Aume6T2M9qWj/h7e5GGf8Am4yeNphApfzNo/8AdP8Agaqd+y9Hpvbz5OWtTpLT5FcJ8tVOHCniPqdIR/QO4q7pKddnl/tBqN5rhjzn6JbhGJx4xS1LNmQy1FNs6Wfq5B2tLT2gqxW0ZKzDk5sN9Fmpbv2i381B1UDonujeLPje6N44OaSD7QuXMbTs93jvGSsXjqmN065Fh+PSeiP+0jVnSdufJxPtB+Hr+b6SupdB5AQEBAQEBAQEBAQEBBzscfaO3S5w9m3/AKLC/UOJHB0la0vnNGg4eJDgg7HJ5M28zL8+7HW4tAts7CfaFsqhNFmCAgqzlwhMgo2De+Sdg7XCMD3qvnjfZ1+ibcPHPhDr4jgE5qqslg8Emwl1JG4OaSHNaMoLd42mT1LKazvPhs0489Ix027UX3VNOfxSPrqHn+hqo37L1em9tPk5fZtPQB09S1OhM7c5XvPSvw3BzHCx752wZAIml7tdKec4AXvYvcexq6W3Bi2jreGjJXVa7jvMRWZ35+EIryQxVFPUSRy088cM8QOaSKRrWvYebckWFw53qC06aLVtMTDqdO2w5cdbUtEzE90x1S5XK7hOorda0WZVMz/8RlmvHqyH6xWvU02vv4rXQWo9JgnHPXWf0n+5bPIoPxyX0V32jFlpO1Pkw+0PsKfm+i6FfeREBAQEBAQEBAQEBAQcrFXXcBwbf1n+y13S0HlYDRqnoI9iVRlBPBSNTR+vMErZeDueOLT4w9X3KYFuRyBwBBuCAQR0g7QVtQygIIHyiwCSrwtrtgNYSe50Rt32stOTnaroaK3Djyz7mhg2mtRJijqZzmPpX1NRC27QHMDc4ZlcLby0b771FckzfbubsmipXTekjtbRKvMZg1Uer/Z1dRH/AC5W/cqeWNo2ej0NuK3F4xDd5OMJ8Kr4gRdkJ8Ik7GEZR3vLPamCnFeDpfUeh01tuueXz/os3TbT0YbKyJsOve+PWO+U1YYCSG/NN72d6utW8ufgnbZ5zo/oq2rrN+LaInbqRo8sTv8A0bQOn5Yk26uYFq9b9zof/neXtP0/qkfKfh7avDjLHzjBlqYyPnMI5/dldm+qFt1FeLHvDn9EZpwauKT3/dn+/NEORP8AO5vRf+YxaNJ2pdb7Q+xp5/RcqvvJiAgICAgICAgICAgIOLWOu9x67erYtNutLTlKgcqulQRLFp8zg0dp+5ZQMwjYoFh6D4jrITG486E2HWw+L6to9S2VlCSLIEFd8r9FK9lNJE1xEL5S5zN7CchYRbaNrTtC05azO2zo9HZKVm0W71aYdUvp5mSjykUjZOdfaQbkO6du2/aq8bxO7s2rXJSa90mO1BkZnd40tTUSutuu7K427ytOWd43XtBXhnhjuiIbGhOlJw2V79WJWSsDHtvlcLG4INj6kw5fRzuy6R0HrdIji2mHO0hxd9bUSTyDK6QizQbhjQAGtB6gBt6TcrHJfjtvKzpNNXTYox17v1lzlgsJK3TepFF4EMmryGLPY6zVH9Xvta3Nvbd61u9Pbg4HM/wrD6z6xz369u7d3+RL87m9G/5jVs0nalS+0Hsaef0XKr7yggICAgICAgICAgIPMj7Ak9AJUSOA5y0palS9BwMQm6ACSTYAbSSdgAHSUEMoqvWOLjsJJ2HeOorIddjgAoEk5PZCal9twgdftzst96zqhYazGEGrizrQSkbCIZSOohhUT1MqdqPN+eKOkqhKYM4cWB7iKjntAbvF/GB2gWaVS4rRO083qPQ4LU9JWZifc+1Th80mUPYImNzEiNzX3cbbRnIy7hsudyia1t7mePLlwb8O1vfzfP8AAnU/vlhb9xUejp4s/XdVPdH6n4F/dHfVRj3QqJrSGcZtTbviPhL2MIH0YvrVN/c0KJ4fD9WW+on/ADP/AF/qNw5jTd7acsG14bUS5iBvDTm39xUb18P1ZejzTy9LP/iuLQHBaWGFs9I11qmNpJkN3AXPM7je+07lexRXbeve8tr8ueck4807zWfglS2qIgICAgICAgICAgINHFZrNA47T2D+/uWF55bDgzzWWtLkVdfZBs6IUnhExlI+Tg8Xg6QjZ/KDftLVnWEIppbhwgr5g0WbI4TD64zO/qzJPWlqjcoEz5MYdtQ/zUY/qcfe1ZVQnizBBp4x+bzeYl+AqJ6mVO1HmqHS2ERumI2FwqLkbyC2jcPiPrVTM9D0bO8xHl9UChhzua0Wu5zWi/Em33qnEbzs9Le0VrNvBcuKclVN4MW04cKprLske8kSOA3Pb4oB6hsur9tNXh5dbyWHpvPGWJv2fDbuU3LEWuLXNyua4tcCLFrgbEHrBVDbZ66t4tEWieUrA5KtFqetbO+pZrdW5kbG3c0C4Jc7mkXO5WdNiraJmYcHprXZsFq0xzt3obpFQtp6qeJl8kU8jGX35Qdl+Jt0rRkrFbTDsaTNbLgpe3XMLz5OP0bTebd9o5dHB7OHiuk/xeTzSVbVEQEBAQEBBi6BdAugXQYugj+I1OZxPRuHYtNp3lLgYhVWUDkUdLJWSiKPZ0yO3iNnS49fAdJWUQLNw6iZTxtjjFmMFhxJ6XE9JJ2rZshBuUKAOqWOG8QtB/mcR71hbrEZdGsUrB5PIQ2lJG980jndVrNA9TQe9bKoSe6yC6DUxbyE3mZfgKieplTtQqrT0eMfpMm9gpGf6FUz9TvdFT9/4x9UBwzy0XnovjCqV7UPS5/ZW8p/Z+lcTxJlOGOlOVskrIc3Q1z7hpPVew711ZtEdb59jxWyTMV7o3+SseV/RfKfDYW812VtUB0Hc2Xv2NP1etVNTi/64+L0PQeu/wC3v/t/k3+Q/wAhU+eZ8Cy0nZlp+0HtqeX1V3psfyhVeky+9Vcvbl3ujvwuPyXTyd/o2m80fjcuhh7EPIdJfisnmka2qJdAugXQLoM3QYugxdAugxdAug1MRqMrbDe7Z3dKxtPIRqsv0LUlHqqKSR7Y2C75HZWjcL8SegAXJ7FMcxPcBwllJFkbznnnSv6ZHfcBuA6O25O2I2Q6WZSIDpM/WTvPQ0ho7hb3grVbrS4T41A7GjGNeDOLXbYnm7h9E/SCyidhPoKhrwHMcHNO4hZ7ofTMpGtibvkZfMy/AVE9TKnahV2nnkWni2tB7qlg9wCq5+y73RXtfl+yA4X5aLz0XxhU69qHpM/sreU/sunlh/Rx654feVf1Ps3kehPxceUvnydaQtxGldT1NpJomauUO266IjKH9ezYeux6UwZPSV2lPSmknSZoyY+UTzj3T4NzQDR52Huqojcxmdj4XH58ZZsv1jaD1jrCyxY+DeGnpDVxqeC/fttPnup3TM/j9X6VN8RVDL25es6P/C4/KF16AG2HUvmR8RXQw9iHkOkvxWTzSC62qJdBm6BdBm6BdBi6DF0C6DzdBguQcWsmzuJ6Nw7Fpmd5S+bYgd6geWwiORsgHik37CCD71MTtI7ImvtBuDuW5D5z1OVrjvytc7tsLoK88MDydtydq0pa0zrINbOg6VDib4vFcR2GyCTaO6QuqHuY8C7Gh2YdtrH/AM6CtlZlDrYhN8lJ1xSfCVMsqdqFW6XVOspmncb1VxwzSxP+9VM071eh6Nrw5vl9ULwvy8XnovjCqV7UPQZ/ZW8p/ZdPLEfyefSIfvV/U+zeS6E/Fx5Sp3AMYkop2TxeNGdrb2EjTscx3UR6jY9Co0tNJ3h6vVaeuoxTjt3/AKT4v0dhGJR1ULJoXZo5G5hxHFp4EG4I4hdWtotG8PBZcVsV5paOcPzvpc8GuqyNo8LqPtCuXl7c+b3WgjbTY4nwhdWgrvyfS+Yb7yujh7EPHdI/isnm74ctikzmQZBQeroM3QLoCDCDBKDyXINWvlyxuPAezp9ii3UOK2VaUtqFyDYsCg8NBZu2t4cOxZRbZD4T1RG4betbImJFeYto3Ua0vpXMY0m+R2aw6geHUnDA1Z8Dr5bZpI4h/htLie9yiKwPtBoxU/OqT3RtunDA2WaIX8rUTv6g5rB/S0KdoHcwugZSi0QcBvN3E36zdSNqfEHWIsCCLG4vdBX+kDS2N7XbwLA8QXDL7iO5VM9doeh6Kyxe8eKJKk9NydLFdIamqaxlRO6VkW1gdl2G1rmwGY26Tc7Ss7ZLW5TKth0mDDabY67TLmZhxCwWN4dDDsfqKZrmwVEkLH+M1j7AniB0HrG1Z1vavKJV8umwZZi16xMw0M9zvuSeNySfeVjtLfxViPcvLQydzaKnaRa0Ld/rXTxdiHhukJidTeY8ZSFkxWxTfZr0H0DkHsFB6BQZug9IMIMEIPBCDWqIrgjj3oIjXaN1QcTT1DGt+hIwuaOwh1wsZrA1hFicX6qCYfuSOYT3Ob96jgHl+kFbH4+HTHrjdG/3FRwD4HTaZu+gqgfNk+5OCUvpT4zVVDhlpJWAkbZLMA7jtSKSJRHT36LLYh9PBUDwRA8ECDBoxwQeHYe09CDm4norBUNyyNJF7ixUTET1s6ZLY53rO0ucdAab6AP1IfuYsfR18G31vP8Axz83pug1MP1Y9TB7mqeCvgj1nN/FL6N0Kpv2fqNvcnDHgj0+T+KX1boZTfQd3PkHuKnhhj6bJ/FLZh0RpwQcjjbjJKR6sybQj0l/GXdhpmtFgALbFLBsNYg9hqD0Ag9BBkIMoPZQYQYQYIQeS1B5LEGDGg8mJBjVIMapA1aBq0DVoGrQNWgatA1aBq0DVIGrQZEaDIYg9BqDIag9WQZsgzZAsgyg9oMICDFkCyDFkCyDFkDKgxZAyoMZUDKgZUDKgZUDKgZUGcqBlQLIM5UCyDNkCyDNkCyAgyg9IMFAQEGEBBhAQEGEBAQEBAQEBAQEBBlAQEAIMoCAgIMoP/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>
              <a:latin typeface="Arial" pitchFamily="34" charset="0"/>
            </a:endParaRP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2143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Neuronalny determinizm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11188" y="1355725"/>
            <a:ext cx="82137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altLang="pl-PL" sz="2000" dirty="0" smtClean="0"/>
              <a:t>Geny określają charakter, predyspozycje, zdolności, ale nie konkretne decyzje.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altLang="pl-PL" sz="2000" dirty="0" smtClean="0"/>
              <a:t>Wszystkie przeżycia wynikają z powstania specyficznego stanu mózgu.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altLang="pl-PL" sz="2000" dirty="0" smtClean="0"/>
              <a:t>Jakie stany mentalne/neuronalne są nam dostępne?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altLang="pl-PL" sz="2000" b="1" dirty="0" smtClean="0">
                <a:solidFill>
                  <a:srgbClr val="FFC000"/>
                </a:solidFill>
              </a:rPr>
              <a:t>Neuronalny determinizm:</a:t>
            </a:r>
            <a:r>
              <a:rPr lang="pl-PL" altLang="pl-PL" sz="2000" dirty="0" smtClean="0">
                <a:solidFill>
                  <a:srgbClr val="FFC000"/>
                </a:solidFill>
              </a:rPr>
              <a:t> </a:t>
            </a:r>
            <a:r>
              <a:rPr lang="pl-PL" altLang="pl-PL" sz="2000" dirty="0" smtClean="0"/>
              <a:t>nie możemy myśleć inaczej, niż pozwala na to aktywność neuronalna, która jest ukształtowana przez indywidualne doświadczenia  życiowe, wychowanie, kulturę, religię. 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altLang="pl-PL" sz="2000" dirty="0" smtClean="0"/>
              <a:t>Czy jesteśmy odpowiedzialni za swoje myśli, spontanicznie się pojawiające?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altLang="pl-PL" sz="2000" dirty="0" smtClean="0"/>
              <a:t>Wiele czynników wpływa na powstawanie myśli i podejmowania decyzji: nieprzewidywalna sytuacja zewnętrzna stwarzająca unikalny i niepowtarzalny kontekst, plastyczność mózgu i zmiany w ekspresji genów na skutek indywidualnych przeżyć, a także cała indywidualna historia danej osoby określająca dostępne stany mózgu.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altLang="pl-PL" sz="2000" dirty="0" smtClean="0"/>
              <a:t>Nie są to procesy przewidywalne, ale </a:t>
            </a:r>
            <a:r>
              <a:rPr lang="pl-PL" altLang="pl-PL" sz="2000" dirty="0" smtClean="0">
                <a:solidFill>
                  <a:srgbClr val="FFC000"/>
                </a:solidFill>
              </a:rPr>
              <a:t>możemy nauczyć się sceptycznej weryfikacji tego, co nam spontanicznie przychodzi do głowy</a:t>
            </a:r>
            <a:r>
              <a:rPr lang="pl-PL" altLang="pl-PL" sz="2000" dirty="0" smtClean="0"/>
              <a:t>. </a:t>
            </a:r>
          </a:p>
        </p:txBody>
      </p:sp>
      <p:pic>
        <p:nvPicPr>
          <p:cNvPr id="45060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2900363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15340"/>
            <a:ext cx="2099733" cy="134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Świadomość i przestrzeń neuronalna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5651500"/>
            <a:ext cx="8199438" cy="10160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latin typeface="+mj-lt"/>
              </a:rPr>
              <a:t>Aktywność kory zmysłowej pozwala na powstawanie wrażeń, a kory skojarzeniowej świadomości i myśli, dzięki wewnętrznej interpretacji stanów całego mózgu – nie ma podzbiorów „neuronalnych korelatów” (NCC). </a:t>
            </a:r>
          </a:p>
        </p:txBody>
      </p:sp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54088"/>
            <a:ext cx="431958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8086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69863"/>
            <a:ext cx="7772400" cy="792162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Myśl: czas, częstość, miejsce, energia </a:t>
            </a:r>
            <a:endParaRPr lang="en-US" dirty="0"/>
          </a:p>
        </p:txBody>
      </p:sp>
      <p:sp>
        <p:nvSpPr>
          <p:cNvPr id="61444" name="Symbol zastępczy zawartości 2"/>
          <p:cNvSpPr>
            <a:spLocks noGrp="1"/>
          </p:cNvSpPr>
          <p:nvPr>
            <p:ph idx="1"/>
          </p:nvPr>
        </p:nvSpPr>
        <p:spPr>
          <a:xfrm>
            <a:off x="755650" y="4941888"/>
            <a:ext cx="8350250" cy="14398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pl-PL" sz="2400" smtClean="0"/>
              <a:t>Pasley</a:t>
            </a:r>
            <a:r>
              <a:rPr lang="pl-PL" altLang="pl-PL" sz="2400" smtClean="0"/>
              <a:t> et al. </a:t>
            </a:r>
            <a:r>
              <a:rPr lang="en-US" altLang="pl-PL" sz="2400" smtClean="0"/>
              <a:t>Reconstructing Speech from Human Auditory Cortex</a:t>
            </a:r>
          </a:p>
          <a:p>
            <a:pPr marL="0" indent="0">
              <a:buFontTx/>
              <a:buNone/>
            </a:pPr>
            <a:r>
              <a:rPr lang="pl-PL" altLang="pl-PL" sz="2400" smtClean="0"/>
              <a:t>PLOS Biology 2012</a:t>
            </a:r>
            <a:endParaRPr lang="en-US" altLang="pl-PL" sz="2400" smtClean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Segmentacja doświadczenia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93713" y="1193800"/>
            <a:ext cx="83264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Clr>
                <a:srgbClr val="FFC000"/>
              </a:buClr>
              <a:buFontTx/>
              <a:buNone/>
            </a:pPr>
            <a:r>
              <a:rPr lang="pl-PL" altLang="pl-PL" dirty="0">
                <a:solidFill>
                  <a:srgbClr val="FFFFFF"/>
                </a:solidFill>
              </a:rPr>
              <a:t>Świat naszych przeżyć jest sekwencją scen, stany przejściowe nie są postrzegane (J.M. </a:t>
            </a:r>
            <a:r>
              <a:rPr lang="pl-PL" altLang="pl-PL" dirty="0" err="1">
                <a:solidFill>
                  <a:srgbClr val="FFFFFF"/>
                </a:solidFill>
              </a:rPr>
              <a:t>Zacks</a:t>
            </a:r>
            <a:r>
              <a:rPr lang="pl-PL" altLang="pl-PL" dirty="0">
                <a:solidFill>
                  <a:srgbClr val="FFFFFF"/>
                </a:solidFill>
              </a:rPr>
              <a:t>, N.K. Speer et al. The </a:t>
            </a:r>
            <a:r>
              <a:rPr lang="pl-PL" altLang="pl-PL" dirty="0" err="1">
                <a:solidFill>
                  <a:srgbClr val="FFFFFF"/>
                </a:solidFill>
              </a:rPr>
              <a:t>brain’s</a:t>
            </a:r>
            <a:r>
              <a:rPr lang="pl-PL" altLang="pl-PL" dirty="0">
                <a:solidFill>
                  <a:srgbClr val="FFFFFF"/>
                </a:solidFill>
              </a:rPr>
              <a:t> </a:t>
            </a:r>
            <a:r>
              <a:rPr lang="pl-PL" altLang="pl-PL" dirty="0" err="1">
                <a:solidFill>
                  <a:srgbClr val="FFFFFF"/>
                </a:solidFill>
              </a:rPr>
              <a:t>cutting-room</a:t>
            </a:r>
            <a:r>
              <a:rPr lang="pl-PL" altLang="pl-PL" dirty="0">
                <a:solidFill>
                  <a:srgbClr val="FFFFFF"/>
                </a:solidFill>
              </a:rPr>
              <a:t> </a:t>
            </a:r>
            <a:r>
              <a:rPr lang="pl-PL" altLang="pl-PL" dirty="0" err="1">
                <a:solidFill>
                  <a:srgbClr val="FFFFFF"/>
                </a:solidFill>
              </a:rPr>
              <a:t>floor</a:t>
            </a:r>
            <a:r>
              <a:rPr lang="pl-PL" altLang="pl-PL" dirty="0">
                <a:solidFill>
                  <a:srgbClr val="FFFFFF"/>
                </a:solidFill>
              </a:rPr>
              <a:t>: </a:t>
            </a:r>
            <a:r>
              <a:rPr lang="pl-PL" altLang="pl-PL" dirty="0" err="1">
                <a:solidFill>
                  <a:srgbClr val="FFFFFF"/>
                </a:solidFill>
              </a:rPr>
              <a:t>segmentation</a:t>
            </a:r>
            <a:r>
              <a:rPr lang="pl-PL" altLang="pl-PL" dirty="0">
                <a:solidFill>
                  <a:srgbClr val="FFFFFF"/>
                </a:solidFill>
              </a:rPr>
              <a:t> of </a:t>
            </a:r>
            <a:r>
              <a:rPr lang="pl-PL" altLang="pl-PL" dirty="0" err="1">
                <a:solidFill>
                  <a:srgbClr val="FFFFFF"/>
                </a:solidFill>
              </a:rPr>
              <a:t>narrative</a:t>
            </a:r>
            <a:r>
              <a:rPr lang="pl-PL" altLang="pl-PL" dirty="0">
                <a:solidFill>
                  <a:srgbClr val="FFFFFF"/>
                </a:solidFill>
              </a:rPr>
              <a:t> </a:t>
            </a:r>
            <a:r>
              <a:rPr lang="pl-PL" altLang="pl-PL" dirty="0" err="1">
                <a:solidFill>
                  <a:srgbClr val="FFFFFF"/>
                </a:solidFill>
              </a:rPr>
              <a:t>cinema</a:t>
            </a:r>
            <a:r>
              <a:rPr lang="pl-PL" altLang="pl-PL" dirty="0">
                <a:solidFill>
                  <a:srgbClr val="FFFFFF"/>
                </a:solidFill>
              </a:rPr>
              <a:t>. </a:t>
            </a:r>
            <a:r>
              <a:rPr lang="pl-PL" altLang="pl-PL" dirty="0" err="1">
                <a:solidFill>
                  <a:srgbClr val="FFFFFF"/>
                </a:solidFill>
              </a:rPr>
              <a:t>Frontiers</a:t>
            </a:r>
            <a:r>
              <a:rPr lang="pl-PL" altLang="pl-PL" dirty="0">
                <a:solidFill>
                  <a:srgbClr val="FFFFFF"/>
                </a:solidFill>
              </a:rPr>
              <a:t> in </a:t>
            </a:r>
            <a:r>
              <a:rPr lang="pl-PL" altLang="pl-PL" dirty="0" err="1">
                <a:solidFill>
                  <a:srgbClr val="FFFFFF"/>
                </a:solidFill>
              </a:rPr>
              <a:t>human</a:t>
            </a:r>
            <a:r>
              <a:rPr lang="pl-PL" altLang="pl-PL" dirty="0">
                <a:solidFill>
                  <a:srgbClr val="FFFFFF"/>
                </a:solidFill>
              </a:rPr>
              <a:t> </a:t>
            </a:r>
            <a:r>
              <a:rPr lang="pl-PL" altLang="pl-PL" dirty="0" err="1">
                <a:solidFill>
                  <a:srgbClr val="FFFFFF"/>
                </a:solidFill>
              </a:rPr>
              <a:t>neuroscience</a:t>
            </a:r>
            <a:r>
              <a:rPr lang="pl-PL" altLang="pl-PL" dirty="0">
                <a:solidFill>
                  <a:srgbClr val="FFFFFF"/>
                </a:solidFill>
              </a:rPr>
              <a:t>, 2010).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492375"/>
            <a:ext cx="53625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Rectangle 3"/>
          <p:cNvSpPr>
            <a:spLocks noChangeArrowheads="1"/>
          </p:cNvSpPr>
          <p:nvPr/>
        </p:nvSpPr>
        <p:spPr bwMode="auto">
          <a:xfrm>
            <a:off x="493713" y="2492375"/>
            <a:ext cx="31416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Clr>
                <a:srgbClr val="FFC000"/>
              </a:buClr>
              <a:buFontTx/>
              <a:buNone/>
            </a:pPr>
            <a:r>
              <a:rPr lang="pl-PL" altLang="pl-PL">
                <a:solidFill>
                  <a:srgbClr val="FFFFFF"/>
                </a:solidFill>
              </a:rPr>
              <a:t>Automatyczna segmentacja doświadczenia to podstawa percepcji, ułatwiająca planowanie, zapamię- tywanie, łączenie informacji.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Clr>
                <a:srgbClr val="FFC000"/>
              </a:buClr>
              <a:buFontTx/>
              <a:buNone/>
            </a:pPr>
            <a:r>
              <a:rPr lang="pl-PL" altLang="pl-PL">
                <a:solidFill>
                  <a:srgbClr val="FFFFFF"/>
                </a:solidFill>
              </a:rPr>
              <a:t>Przejścia pomiędzy segmentami wynikają z obserwacji istotnych zmian sytuacji, pojawienia się postaci, ich interakcji, miejsca, celów, jak na filmie. </a:t>
            </a:r>
            <a:endParaRPr lang="en-US" altLang="pl-PL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Intuicje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None/>
            </a:pPr>
            <a:r>
              <a:rPr lang="pl-PL" altLang="pl-PL" sz="2000" dirty="0" smtClean="0">
                <a:solidFill>
                  <a:srgbClr val="EAEAEA"/>
                </a:solidFill>
              </a:rPr>
              <a:t>Nie porzucamy dziecinnych wyobrażeń całkowicie, zostają po </a:t>
            </a:r>
            <a:br>
              <a:rPr lang="pl-PL" altLang="pl-PL" sz="2000" dirty="0" smtClean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nich ślady wpływające na nasze myślenie. Świat jest zbyt skomplikowany.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None/>
            </a:pPr>
            <a:r>
              <a:rPr lang="pl-PL" altLang="pl-PL" sz="2000" dirty="0" smtClean="0">
                <a:solidFill>
                  <a:srgbClr val="EAEAEA"/>
                </a:solidFill>
              </a:rPr>
              <a:t>Każdy wie, że ciężkie obiekty spadają szybciej niż lekkie … nie pomoże tu lekcja fizyki, to głęboko zakorzenione przekonanie oparte na obserwacjach. 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611185" y="2646363"/>
            <a:ext cx="8213726" cy="3020217"/>
            <a:chOff x="611185" y="2646363"/>
            <a:chExt cx="8213726" cy="3020217"/>
          </a:xfrm>
        </p:grpSpPr>
        <p:grpSp>
          <p:nvGrpSpPr>
            <p:cNvPr id="2" name="Grupa 1"/>
            <p:cNvGrpSpPr/>
            <p:nvPr/>
          </p:nvGrpSpPr>
          <p:grpSpPr>
            <a:xfrm>
              <a:off x="611186" y="2646363"/>
              <a:ext cx="8213725" cy="2097087"/>
              <a:chOff x="611188" y="2894013"/>
              <a:chExt cx="8213725" cy="2097087"/>
            </a:xfrm>
          </p:grpSpPr>
          <p:pic>
            <p:nvPicPr>
              <p:cNvPr id="7170" name="Picture 2" descr="http://jimfuller.fit2.bur.st/liquids/feathers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748" y="3324225"/>
                <a:ext cx="2886075" cy="1666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3"/>
              <p:cNvSpPr>
                <a:spLocks noChangeArrowheads="1"/>
              </p:cNvSpPr>
              <p:nvPr/>
            </p:nvSpPr>
            <p:spPr bwMode="auto">
              <a:xfrm>
                <a:off x="611188" y="2894013"/>
                <a:ext cx="8213725" cy="430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000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1000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1000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1000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1000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800"/>
                  </a:spcAft>
                  <a:buClr>
                    <a:srgbClr val="FFCC66"/>
                  </a:buClr>
                  <a:buNone/>
                </a:pPr>
                <a:r>
                  <a:rPr lang="pl-PL" altLang="pl-PL" sz="2000" dirty="0">
                    <a:solidFill>
                      <a:srgbClr val="EAEAEA"/>
                    </a:solidFill>
                  </a:rPr>
                  <a:t>Kilo ołowiu jest cięższe niż kilo pierza i nie ma na to rady. </a:t>
                </a:r>
              </a:p>
            </p:txBody>
          </p:sp>
        </p:grp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611185" y="4922837"/>
              <a:ext cx="8213725" cy="743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800"/>
                </a:spcAft>
                <a:buClr>
                  <a:srgbClr val="FFCC66"/>
                </a:buClr>
                <a:buNone/>
              </a:pPr>
              <a:r>
                <a:rPr lang="pl-PL" altLang="pl-PL" sz="2000" dirty="0" smtClean="0">
                  <a:solidFill>
                    <a:srgbClr val="EAEAEA"/>
                  </a:solidFill>
                </a:rPr>
                <a:t>Nauka zbytnio upraszcza: jakie jest prawdopodobieństwo tego, że po dziesięciu orzełkach znowu będzie orzełek? 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611184" y="2417762"/>
            <a:ext cx="8532816" cy="3972716"/>
            <a:chOff x="611184" y="2417762"/>
            <a:chExt cx="8532816" cy="397271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2417762"/>
              <a:ext cx="3314700" cy="314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611184" y="5646735"/>
              <a:ext cx="8213725" cy="743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800"/>
                </a:spcAft>
                <a:buClr>
                  <a:srgbClr val="FFCC66"/>
                </a:buClr>
                <a:buNone/>
              </a:pPr>
              <a:r>
                <a:rPr lang="pl-PL" altLang="pl-PL" sz="2000" dirty="0">
                  <a:solidFill>
                    <a:srgbClr val="EAEAEA"/>
                  </a:solidFill>
                </a:rPr>
                <a:t>Intuicyjne myślenie jest generalizacją obserwacji opartych na strukturze sieci neuronowych wyrzeźbionych w dzieciństwie. </a:t>
              </a:r>
              <a:r>
                <a:rPr lang="pl-PL" altLang="pl-PL" sz="2000" dirty="0" smtClean="0">
                  <a:solidFill>
                    <a:srgbClr val="EAEAEA"/>
                  </a:solidFill>
                </a:rPr>
                <a:t>Uczenie się to rzeźbienie mózgu!</a:t>
              </a:r>
              <a:endParaRPr lang="pl-PL" altLang="pl-PL" sz="2000" dirty="0">
                <a:solidFill>
                  <a:srgbClr val="EAEAE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38283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hd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6629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itm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6294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838200" y="1066800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pl-PL" sz="2000" dirty="0">
                <a:solidFill>
                  <a:srgbClr val="F8F8F8"/>
                </a:solidFill>
              </a:rPr>
              <a:t>“Investigating the Mind” MIT- Cambridge, MA (2003)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74688" y="3924300"/>
            <a:ext cx="843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l-PL" sz="2000">
                <a:solidFill>
                  <a:srgbClr val="F8F8F8"/>
                </a:solidFill>
              </a:rPr>
              <a:t>“The Science and Clinical Application of Meditation” SFN-Washington (2005)</a:t>
            </a:r>
            <a:r>
              <a:rPr lang="pl-PL" altLang="pl-PL" sz="2000">
                <a:solidFill>
                  <a:srgbClr val="F8F8F8"/>
                </a:solidFill>
              </a:rPr>
              <a:t>.</a:t>
            </a:r>
            <a:br>
              <a:rPr lang="pl-PL" altLang="pl-PL" sz="2000">
                <a:solidFill>
                  <a:srgbClr val="F8F8F8"/>
                </a:solidFill>
              </a:rPr>
            </a:br>
            <a:r>
              <a:rPr lang="pl-PL" altLang="pl-PL" sz="2000">
                <a:solidFill>
                  <a:srgbClr val="F8F8F8"/>
                </a:solidFill>
              </a:rPr>
              <a:t>Regulacja emocji, inteligencja emocjonalna, wymaga treningu – kto to potrafi? </a:t>
            </a:r>
            <a:endParaRPr lang="en-US" altLang="pl-PL" sz="2000">
              <a:solidFill>
                <a:srgbClr val="F8F8F8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4688" y="284163"/>
            <a:ext cx="7864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Medytacja i emocje</a:t>
            </a:r>
          </a:p>
        </p:txBody>
      </p:sp>
      <p:pic>
        <p:nvPicPr>
          <p:cNvPr id="8295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1905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219200" y="381000"/>
            <a:ext cx="723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chemeClr val="tx2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Mnich w skanerze</a:t>
            </a:r>
            <a:endParaRPr lang="pl-PL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103313"/>
            <a:ext cx="5037137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848100" y="5130800"/>
            <a:ext cx="51165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000"/>
              <a:t>Richard Davison i </a:t>
            </a:r>
            <a:r>
              <a:rPr lang="en-US" altLang="pl-PL" sz="2000">
                <a:hlinkClick r:id="rId4"/>
              </a:rPr>
              <a:t>Matthieu Ricard</a:t>
            </a:r>
            <a:endParaRPr lang="en-US" altLang="pl-PL" sz="20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000"/>
              <a:t>Brain Imaging Laboratory, </a:t>
            </a:r>
            <a:r>
              <a:rPr lang="pl-PL" altLang="pl-PL" sz="2000"/>
              <a:t/>
            </a:r>
            <a:br>
              <a:rPr lang="pl-PL" altLang="pl-PL" sz="2000"/>
            </a:br>
            <a:r>
              <a:rPr lang="en-US" altLang="pl-PL" sz="2000"/>
              <a:t>University of Wisconsin-Madison</a:t>
            </a:r>
          </a:p>
        </p:txBody>
      </p:sp>
      <p:sp>
        <p:nvSpPr>
          <p:cNvPr id="83973" name="TextBox 1"/>
          <p:cNvSpPr txBox="1">
            <a:spLocks noChangeArrowheads="1"/>
          </p:cNvSpPr>
          <p:nvPr/>
        </p:nvSpPr>
        <p:spPr bwMode="auto">
          <a:xfrm>
            <a:off x="422275" y="1120775"/>
            <a:ext cx="337185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pl-PL" sz="2000" dirty="0" err="1"/>
              <a:t>Matthieu</a:t>
            </a:r>
            <a:r>
              <a:rPr lang="en-US" altLang="pl-PL" sz="2000" dirty="0"/>
              <a:t> </a:t>
            </a:r>
            <a:r>
              <a:rPr lang="en-US" altLang="pl-PL" sz="2000" dirty="0" err="1"/>
              <a:t>Ricard</a:t>
            </a:r>
            <a:r>
              <a:rPr lang="pl-PL" altLang="pl-PL" sz="2000" dirty="0"/>
              <a:t>, </a:t>
            </a:r>
            <a:r>
              <a:rPr lang="en-US" altLang="pl-PL" sz="2000" dirty="0"/>
              <a:t> </a:t>
            </a:r>
            <a:r>
              <a:rPr lang="pl-PL" altLang="pl-PL" sz="2000" dirty="0"/>
              <a:t/>
            </a:r>
            <a:br>
              <a:rPr lang="pl-PL" altLang="pl-PL" sz="2000" dirty="0"/>
            </a:br>
            <a:r>
              <a:rPr lang="pl-PL" altLang="pl-PL" sz="2000" dirty="0"/>
              <a:t>W obronie szczęścia (2005</a:t>
            </a:r>
            <a:r>
              <a:rPr lang="pl-PL" altLang="pl-PL" sz="2000" dirty="0" smtClean="0"/>
              <a:t>).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Szczęścia </a:t>
            </a:r>
            <a:r>
              <a:rPr lang="pl-PL" altLang="pl-PL" sz="2000" dirty="0"/>
              <a:t>można się </a:t>
            </a:r>
            <a:r>
              <a:rPr lang="pl-PL" altLang="pl-PL" sz="2000" dirty="0" smtClean="0"/>
              <a:t>nauczyć!</a:t>
            </a:r>
            <a:endParaRPr lang="pl-PL" altLang="pl-PL" sz="20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Regulacja </a:t>
            </a:r>
            <a:r>
              <a:rPr lang="pl-PL" altLang="pl-PL" sz="2000" dirty="0"/>
              <a:t>woli i emocji jest jedną z istotnych składowych tego procesu</a:t>
            </a:r>
            <a:r>
              <a:rPr lang="pl-PL" altLang="pl-PL" sz="2000" dirty="0" smtClean="0"/>
              <a:t>. Jak kultura</a:t>
            </a:r>
            <a:r>
              <a:rPr lang="pl-PL" altLang="pl-PL" sz="2000" dirty="0"/>
              <a:t> </a:t>
            </a:r>
            <a:r>
              <a:rPr lang="pl-PL" altLang="pl-PL" sz="2000" dirty="0" smtClean="0"/>
              <a:t>i  religie w tym pomagały?</a:t>
            </a:r>
            <a:endParaRPr lang="pl-PL" altLang="pl-PL" sz="20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Jak rozwinąć zdolności </a:t>
            </a:r>
            <a:r>
              <a:rPr lang="pl-PL" altLang="pl-PL" sz="2000" dirty="0"/>
              <a:t>do autorefleksji i „zarządzania sobą</a:t>
            </a:r>
            <a:r>
              <a:rPr lang="pl-PL" altLang="pl-PL" sz="2000" dirty="0" smtClean="0"/>
              <a:t>”, rozumienia stanu swojego mózgu?</a:t>
            </a:r>
            <a:r>
              <a:rPr lang="pl-PL" altLang="pl-PL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 smtClean="0"/>
              <a:t>Jak możemy wesprzeć takie procesy </a:t>
            </a:r>
            <a:r>
              <a:rPr lang="pl-PL" altLang="pl-PL" sz="2000" dirty="0"/>
              <a:t>w naszym laboratorium </a:t>
            </a:r>
            <a:r>
              <a:rPr lang="pl-PL" altLang="pl-PL" sz="2000" dirty="0" err="1" smtClean="0"/>
              <a:t>neurokognitywnym</a:t>
            </a:r>
            <a:r>
              <a:rPr lang="pl-PL" altLang="pl-PL" sz="2000" dirty="0" smtClean="0"/>
              <a:t>?  </a:t>
            </a:r>
            <a:endParaRPr lang="pl-PL" altLang="pl-PL" sz="2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pl-PL" dirty="0" smtClean="0"/>
              <a:t>Geometryczny model umysłu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5539"/>
            <a:ext cx="4824536" cy="259149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Obiektywne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Subiektywne.</a:t>
            </a:r>
            <a:endParaRPr lang="pl-PL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psychika.</a:t>
            </a:r>
          </a:p>
          <a:p>
            <a:pPr marL="0" indent="0" eaLnBrk="1" hangingPunct="1"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Neurodynamika opisuje zmieniający się stan mózgu, aktywność neuronów, mierzoną za pomocą EEG, MEG, NIRS-OT, PET, </a:t>
            </a:r>
            <a:r>
              <a:rPr lang="pl-PL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fMRI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…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77" y="973595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73870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67544" y="2935981"/>
            <a:ext cx="4606280" cy="34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Jak opisać stan umysłu?</a:t>
            </a:r>
            <a:endParaRPr lang="pl-PL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Trzeba zdefiniować przestrzeń której wymiary mają subiektywną interpretację: percepcja, emocje, wola, działanie  … </a:t>
            </a:r>
            <a:endParaRPr lang="pl-PL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umysłu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można wówczas opisać jako obiekt w przestrzeni  psychologicznej.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dirty="0" err="1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Neurofenomenologia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: transformacja z przestrzeni aktywacji do przestrzeni psychologicznych jest w prostych przypadkach możliwa. </a:t>
            </a:r>
            <a:endParaRPr lang="en-US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4" y="333375"/>
            <a:ext cx="6621462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>
                <a:ea typeface="Calibri" pitchFamily="34" charset="0"/>
              </a:rPr>
              <a:t>Słaby </a:t>
            </a:r>
            <a:r>
              <a:rPr lang="pl-PL" altLang="pl-PL" dirty="0" smtClean="0">
                <a:ea typeface="Calibri" pitchFamily="34" charset="0"/>
              </a:rPr>
              <a:t>wpływ nauki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77813" y="1074737"/>
            <a:ext cx="8213725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Wszystko, czego możemy doświadczyć, to </a:t>
            </a:r>
            <a:br>
              <a:rPr lang="pl-PL" altLang="pl-PL" sz="2000" dirty="0" smtClean="0"/>
            </a:br>
            <a:r>
              <a:rPr lang="pl-PL" altLang="pl-PL" sz="2000" dirty="0" smtClean="0"/>
              <a:t>cienie rzeczywistości tworzone przez nasze mózgi.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Co jest tworem mojego mózgu a co nim nie jest? Od solipsyzmu do naiwnego realizmu, od panpsychizmu do zaprzeczania świadomości.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Dzieci patrzą egocentrycznie przypisując wszystkiemu cel i funkcję. 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Magiczne rytuały dają realne efekty psychologiczne (placebo, </a:t>
            </a:r>
            <a:r>
              <a:rPr lang="pl-PL" altLang="pl-PL" sz="2000" dirty="0" err="1" smtClean="0"/>
              <a:t>nocebo</a:t>
            </a:r>
            <a:r>
              <a:rPr lang="pl-PL" altLang="pl-PL" sz="2000" dirty="0" smtClean="0"/>
              <a:t>).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Łatwo jest uznać przypadkowe korelacje za związki przyczynowe.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Religie i teorie spiskowe nadają światu sens, stwarzają iluzję zrozumienia.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dirty="0" smtClean="0"/>
              <a:t>Wiem, bo mam silne skojarzenia, nie muszę zmieniać swojego mózgu, wiele myśleć i się uczyć – </a:t>
            </a:r>
            <a:r>
              <a:rPr lang="pl-PL" altLang="pl-PL" sz="2000" dirty="0" smtClean="0">
                <a:solidFill>
                  <a:schemeClr val="tx2"/>
                </a:solidFill>
              </a:rPr>
              <a:t>oszczędzam energię</a:t>
            </a:r>
            <a:r>
              <a:rPr lang="pl-PL" altLang="pl-PL" sz="2000" dirty="0" smtClean="0"/>
              <a:t>! </a:t>
            </a:r>
            <a:endParaRPr lang="pl-PL" altLang="pl-PL" sz="2000" dirty="0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611186" y="4772025"/>
            <a:ext cx="8456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2000" b="1" dirty="0" smtClean="0"/>
              <a:t>Nauka </a:t>
            </a:r>
            <a:r>
              <a:rPr lang="pl-PL" altLang="pl-PL" sz="2000" dirty="0" smtClean="0"/>
              <a:t>to systematyczne tworzenie hipotez i </a:t>
            </a:r>
            <a:r>
              <a:rPr lang="pl-PL" altLang="pl-PL" sz="2000" dirty="0"/>
              <a:t>weryfikacja empiryczna</a:t>
            </a:r>
            <a:r>
              <a:rPr lang="pl-PL" altLang="pl-PL" sz="2000" dirty="0" smtClean="0"/>
              <a:t>, ale to nie zgadza się z intuicjami z wczesnego dzieciństwa, podtrzymywanymi przez religię i kulturę – puste atomy? Zmienne gatunki? Naiwne intuicje dominują i przyczyniają się do popularności homeopatii czy wiary w zmory.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Bloom</a:t>
            </a:r>
            <a:r>
              <a:rPr lang="pl-PL" sz="2000" dirty="0" smtClean="0"/>
              <a:t>, </a:t>
            </a:r>
            <a:r>
              <a:rPr lang="en-US" sz="2000" dirty="0" smtClean="0"/>
              <a:t>Weisberg</a:t>
            </a:r>
            <a:r>
              <a:rPr lang="en-US" sz="2000" dirty="0"/>
              <a:t>, </a:t>
            </a:r>
            <a:r>
              <a:rPr lang="en-US" sz="2000" dirty="0" smtClean="0"/>
              <a:t>Childhood </a:t>
            </a:r>
            <a:r>
              <a:rPr lang="en-US" sz="2000" dirty="0"/>
              <a:t>origins of adult resistance to </a:t>
            </a:r>
            <a:r>
              <a:rPr lang="en-US" sz="2000" dirty="0" smtClean="0"/>
              <a:t>science, Science</a:t>
            </a:r>
            <a:r>
              <a:rPr lang="pl-PL" sz="2000" dirty="0" smtClean="0"/>
              <a:t> </a:t>
            </a:r>
            <a:r>
              <a:rPr lang="en-US" sz="2000" dirty="0" smtClean="0"/>
              <a:t>2007</a:t>
            </a:r>
            <a:endParaRPr lang="pl-PL" altLang="pl-PL" sz="2000" dirty="0"/>
          </a:p>
        </p:txBody>
      </p:sp>
      <p:pic>
        <p:nvPicPr>
          <p:cNvPr id="8194" name="Picture 2" descr="https://encrypted-tbn2.gstatic.com/images?q=tbn:ANd9GcTQTC3chbpcWT_aNFhLrQvf3uLoatZrx7mDSe-OXX7mqxZ6wdO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4925"/>
            <a:ext cx="2781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1434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3812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Statystyki w USA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1188" y="1055688"/>
            <a:ext cx="82137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/>
              <a:t>41% </a:t>
            </a:r>
            <a:r>
              <a:rPr lang="pl-PL" altLang="pl-PL" sz="2000" dirty="0" smtClean="0"/>
              <a:t>nie wątpi w istnienie czarownic, </a:t>
            </a:r>
            <a:r>
              <a:rPr lang="pl-PL" altLang="pl-PL" sz="2000" dirty="0"/>
              <a:t>a tylko 12% uznaje w pełni ewolucyjne wyjaśnienie pochodzenia </a:t>
            </a:r>
            <a:r>
              <a:rPr lang="pl-PL" altLang="pl-PL" sz="2000" dirty="0" smtClean="0"/>
              <a:t>życia. To </a:t>
            </a:r>
            <a:r>
              <a:rPr lang="pl-PL" altLang="pl-PL" sz="2000" dirty="0"/>
              <a:t>się nie zmieniło przez 20 lat.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800" dirty="0">
                <a:solidFill>
                  <a:srgbClr val="EAEAEA"/>
                </a:solidFill>
              </a:rPr>
              <a:t/>
            </a:r>
            <a:br>
              <a:rPr lang="pl-PL" altLang="pl-PL" sz="800" dirty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Gallup 2005, % ludzi w USA wierzących/nie w nadprzyrodzone zjawiska:</a:t>
            </a:r>
            <a:endParaRPr lang="pl-PL" altLang="pl-PL" sz="2000" dirty="0">
              <a:solidFill>
                <a:srgbClr val="EAEAEA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pl-PL" sz="800" dirty="0">
              <a:solidFill>
                <a:srgbClr val="EAEAEA"/>
              </a:solidFill>
            </a:endParaRP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55|26 uzdrowicieli,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42|44 </a:t>
            </a:r>
            <a:r>
              <a:rPr lang="pl-PL" altLang="pl-PL" sz="2000" dirty="0">
                <a:solidFill>
                  <a:srgbClr val="EAEAEA"/>
                </a:solidFill>
              </a:rPr>
              <a:t>opętanie przez diabła,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41|32 postrzeganie </a:t>
            </a:r>
            <a:r>
              <a:rPr lang="pl-PL" altLang="pl-PL" sz="2000" dirty="0">
                <a:solidFill>
                  <a:srgbClr val="EAEAEA"/>
                </a:solidFill>
              </a:rPr>
              <a:t>pozazmysłowe,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37|46 nawiedzone domy, duchy,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31|42 telepatię</a:t>
            </a:r>
            <a:r>
              <a:rPr lang="pl-PL" altLang="pl-PL" sz="2000" dirty="0">
                <a:solidFill>
                  <a:srgbClr val="EAEAEA"/>
                </a:solidFill>
              </a:rPr>
              <a:t>,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26|50 </a:t>
            </a:r>
            <a:r>
              <a:rPr lang="pl-PL" altLang="pl-PL" sz="2000" dirty="0">
                <a:solidFill>
                  <a:srgbClr val="EAEAEA"/>
                </a:solidFill>
              </a:rPr>
              <a:t>jasnowidzenie, 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25|55 astrologię, </a:t>
            </a:r>
            <a:endParaRPr lang="pl-PL" altLang="pl-PL" sz="2000" dirty="0">
              <a:solidFill>
                <a:srgbClr val="EAEAEA"/>
              </a:solidFill>
            </a:endParaRP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21|66 istnienie czarownic, 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pl-PL" altLang="pl-PL" sz="2000" dirty="0" smtClean="0">
                <a:solidFill>
                  <a:srgbClr val="EAEAEA"/>
                </a:solidFill>
              </a:rPr>
              <a:t>20|59 reinkarnację.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pl-PL" sz="1000" dirty="0">
              <a:solidFill>
                <a:srgbClr val="EAEAEA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 smtClean="0"/>
              <a:t>50% dorosłych w USA nie potrafi przeczytać książki na poziomie </a:t>
            </a:r>
            <a:r>
              <a:rPr lang="en-US" altLang="pl-PL" sz="2000" dirty="0" smtClean="0"/>
              <a:t>8 </a:t>
            </a:r>
            <a:r>
              <a:rPr lang="pl-PL" altLang="pl-PL" sz="2000" dirty="0" smtClean="0"/>
              <a:t>klasy.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 smtClean="0"/>
              <a:t>Plastyczność </a:t>
            </a:r>
            <a:r>
              <a:rPr lang="pl-PL" altLang="pl-PL" sz="2000" dirty="0"/>
              <a:t>mózgu: utrwalają się rzeczy istotne, eliminowane są ewolucyjnie szkodliwe, reszta zalega w mózgu i prowadzi do irracjonalnych zachowań. </a:t>
            </a:r>
            <a:br>
              <a:rPr lang="pl-PL" altLang="pl-PL" sz="2000" dirty="0"/>
            </a:br>
            <a:r>
              <a:rPr lang="pl-PL" altLang="pl-PL" sz="2000" dirty="0"/>
              <a:t>Młodsze pokolenie oglądało wiele filmów o nadprzyrodzonych zjawiskach, nawiedzonych domach, aniołach, ma większe skłonności by </a:t>
            </a:r>
            <a:r>
              <a:rPr lang="pl-PL" altLang="pl-PL" sz="2000" dirty="0" smtClean="0"/>
              <a:t>w to wierzyć.</a:t>
            </a:r>
            <a:endParaRPr lang="pl-PL" altLang="pl-PL" sz="2000" dirty="0">
              <a:solidFill>
                <a:srgbClr val="EAEAEA"/>
              </a:solidFill>
            </a:endParaRP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22" y="3928268"/>
            <a:ext cx="1145645" cy="114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encrypted-tbn1.gstatic.com/images?q=tbn:ANd9GcSkNOdhC_l7AiPnHb7qx9p7coTEeEtXRllGObRnADEVFHSm6O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2300816"/>
            <a:ext cx="2000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5746" y="294217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latin typeface="Arial Unicode MS" pitchFamily="34" charset="-128"/>
                <a:ea typeface="Calibri" pitchFamily="34" charset="0"/>
              </a:rPr>
              <a:t>Doprecyzowanie tematu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11187" y="1238780"/>
            <a:ext cx="8213725" cy="469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Magia</a:t>
            </a:r>
            <a:r>
              <a:rPr lang="pl-PL" sz="2000" dirty="0">
                <a:solidFill>
                  <a:srgbClr val="FFC000"/>
                </a:solidFill>
              </a:rPr>
              <a:t>, </a:t>
            </a:r>
            <a:r>
              <a:rPr lang="pl-PL" sz="2000" b="1" dirty="0">
                <a:solidFill>
                  <a:srgbClr val="FFC000"/>
                </a:solidFill>
              </a:rPr>
              <a:t>czary</a:t>
            </a:r>
            <a:r>
              <a:rPr lang="pl-PL" sz="2000" dirty="0"/>
              <a:t> – ogół wierzeń i praktyk opartych na przekonaniu o istnieniu sił nadprzyrodzonych, które można opanować za pomocą odpowiednich zaklęć i określonych </a:t>
            </a:r>
            <a:r>
              <a:rPr lang="pl-PL" sz="2000" dirty="0" smtClean="0"/>
              <a:t>czynności (encyklopedia PWN).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Zjawiska nadprzyrodzone</a:t>
            </a:r>
            <a:r>
              <a:rPr lang="pl-PL" sz="2000" dirty="0" smtClean="0"/>
              <a:t>: niemożliwe </a:t>
            </a:r>
            <a:r>
              <a:rPr lang="pl-PL" sz="2000" dirty="0"/>
              <a:t>do wytłumaczenia 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sposób</a:t>
            </a:r>
            <a:r>
              <a:rPr lang="pl-PL" sz="2000" dirty="0"/>
              <a:t> </a:t>
            </a:r>
            <a:r>
              <a:rPr lang="pl-PL" sz="2000" dirty="0" smtClean="0"/>
              <a:t>naukowy, niezgodne z prawami</a:t>
            </a:r>
            <a:r>
              <a:rPr lang="pl-PL" sz="2000" dirty="0"/>
              <a:t> </a:t>
            </a:r>
            <a:r>
              <a:rPr lang="pl-PL" sz="2000" dirty="0" smtClean="0"/>
              <a:t>natury.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Teorie spiskowe</a:t>
            </a:r>
            <a:r>
              <a:rPr lang="pl-PL" sz="2000" dirty="0" smtClean="0"/>
              <a:t>, spiskowe teorie dziejów: przekonanie o </a:t>
            </a:r>
            <a:br>
              <a:rPr lang="pl-PL" sz="2000" dirty="0" smtClean="0"/>
            </a:br>
            <a:r>
              <a:rPr lang="pl-PL" sz="2000" dirty="0" smtClean="0"/>
              <a:t>logicznym wytłumaczeniu faktów w oparciu o ukryte </a:t>
            </a:r>
            <a:br>
              <a:rPr lang="pl-PL" sz="2000" dirty="0" smtClean="0"/>
            </a:br>
            <a:r>
              <a:rPr lang="pl-PL" sz="2000" dirty="0" smtClean="0"/>
              <a:t>(często fantastyczne) mechanizmy działania świata.  </a:t>
            </a:r>
            <a:br>
              <a:rPr lang="pl-PL" sz="2000" dirty="0" smtClean="0"/>
            </a:br>
            <a:endParaRPr lang="pl-PL" sz="2000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Ogólnie</a:t>
            </a:r>
            <a:r>
              <a:rPr lang="pl-PL" sz="2000" dirty="0" smtClean="0"/>
              <a:t>: </a:t>
            </a:r>
            <a:r>
              <a:rPr lang="pl-PL" sz="2000" dirty="0"/>
              <a:t>poglądy na świat </a:t>
            </a:r>
            <a:r>
              <a:rPr lang="pl-PL" sz="2000" dirty="0" smtClean="0"/>
              <a:t>mocno odbiegające od racjonalnych.</a:t>
            </a:r>
            <a:endParaRPr lang="pl-PL" sz="20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b="1" dirty="0" err="1" smtClean="0">
                <a:solidFill>
                  <a:schemeClr val="tx2"/>
                </a:solidFill>
              </a:rPr>
              <a:t>Contaminated</a:t>
            </a:r>
            <a:r>
              <a:rPr lang="pl-PL" sz="2000" b="1" dirty="0" smtClean="0">
                <a:solidFill>
                  <a:schemeClr val="tx2"/>
                </a:solidFill>
              </a:rPr>
              <a:t> </a:t>
            </a:r>
            <a:r>
              <a:rPr lang="pl-PL" sz="2000" b="1" dirty="0" err="1" smtClean="0">
                <a:solidFill>
                  <a:schemeClr val="tx2"/>
                </a:solidFill>
              </a:rPr>
              <a:t>mindware</a:t>
            </a:r>
            <a:r>
              <a:rPr lang="pl-PL" sz="2000" b="1" dirty="0" smtClean="0"/>
              <a:t> </a:t>
            </a:r>
            <a:r>
              <a:rPr lang="pl-PL" sz="2000" dirty="0" smtClean="0"/>
              <a:t>(</a:t>
            </a:r>
            <a:r>
              <a:rPr lang="pl-PL" sz="2000" dirty="0"/>
              <a:t>David </a:t>
            </a:r>
            <a:r>
              <a:rPr lang="pl-PL" sz="2000" dirty="0" err="1" smtClean="0"/>
              <a:t>Perkins</a:t>
            </a:r>
            <a:r>
              <a:rPr lang="pl-PL" sz="2000" dirty="0" smtClean="0"/>
              <a:t>), czyli skażona maszyneria umysłu, błędne reakcje, reguły i procedury pamięci.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dirty="0" smtClean="0"/>
              <a:t>Pojęcie </a:t>
            </a:r>
            <a:r>
              <a:rPr lang="pl-PL" sz="2000" i="1" dirty="0" err="1" smtClean="0"/>
              <a:t>mindware</a:t>
            </a:r>
            <a:r>
              <a:rPr lang="pl-PL" sz="2000" dirty="0" smtClean="0"/>
              <a:t> pojawia się też jako zbiór umiejętności potrzebnych do poruszania się w cyfrowej rzeczywistości, grach, działaniach artystycznych.  </a:t>
            </a:r>
          </a:p>
        </p:txBody>
      </p:sp>
      <p:sp>
        <p:nvSpPr>
          <p:cNvPr id="2" name="AutoShape 2" descr="data:image/jpeg;base64,/9j/4AAQSkZJRgABAQAAAQABAAD/2wCEAAkGBxQQEhUUEhQVFRQWFBQUFBQUFBQUFBQVFBUXFhQUFBQYHCggGBwlHBQUIjEhJSkrLi4uFx8zODMsNygtLisBCgoKDg0OGxAQGiwkHyQsLCwsLCwsLCwsLiw0LCwsLCwsLCwsLCwsLCwsLCwsLCwsLCwsLCwsLCwsLCwsLCwsLP/AABEIAQkAvwMBIgACEQEDEQH/xAAcAAABBQEBAQAAAAAAAAAAAAAAAQIEBQYDBwj/xABDEAABAwIEAgcEBwYFBAMAAAABAAIRAwQFEiExQVEGEyJhcYGRBzKhsUJSYsHR4fAUIzNygrJDksLS8WOio7QWFyT/xAAZAQACAwEAAAAAAAAAAAAAAAAAAQIDBAX/xAAmEQACAgICAgEEAwEAAAAAAAAAAQIRAyESMQRBMhMiUXEUYbGB/9oADAMBAAIRAxEAPwD2hIlhCqGIlhCVOgEhLCEqKAREJUIoBIQhCKEJCEqE6ASEickRQCQiEEppcigHITcyMyKAckSByclQxIQlQigEASoShIBUIQmgBCAlUhAhCEACEIQAIQhACISpCgBE0lKV5p7SOm5pF1rbOiptVqjdn2GHg7meG2+w3RKMXJ0jRdJOnFrZEsc41Ko/w6cEj+d2zfDfuWFv/ancunqqVKm37Wao71kD4Lz158z38+akWllVrdmmxzzIgNaT/wAqqUzTHFH8Wal/tHvx9Nnh1TYU3D/alcj+LTpvH2ZYfmQqH/4ZfOE/s1T0g+irb3Cq9DSrSew97SNu9RWT+yf0ov0et4P7SLesQHzTdydp6HYrYWV+yqJpuDucbjxC+aSFZ4L0jrWrwWPOn6iFYplU8K9H0aClWX6H9Lad+2JDazR2mc43c38Fp2lSM7VDkIShADkiVCABCEJiFQhCABIlSJgCSUj3QJOwWZd0gqdbOUdVMR9KPrSq55Yw7LIY5T6NMSmvqAakgDmTCRjw4AjYiVi/avbudZio12XqarHx9aew3zBcFNvVkUrdF10vxsWdnUrAguygU+IL36MPeBM+AK+eK9QklxJJJkkmSSdyTxK2HSPNSwzD6Dn5s4qXRMnRr9abde6q7zCydnS6yqxsbmY5gcPkPNVTl7NOKNL9mx6CdCTeEVa8tpA7Rq48tf0PHb1+ysqVs3LSY1g7hqe9x3Pmq3rqdhbMaT7rQIG7nRJPzKgs6Tse3MXhgEyDlJ9J0WLN5H09L5f4T4SydfEvru9yg7aBZW4x5j2uNXK6nLtHQRAAMwsz0i6SdbmbRa+mD7z3OPbjiBs1Z2pflrcrB70wDx8v1usv08uVfey/HCEFsk3uH0rhrqlOGGXkAatIBgfIrJ3dE03Q4Qfge8K9w65LWlvD3gB9okkD1UrE7enXomA/rGxlMDJppBO4OgC2Qk8cqfQ5RWSNrszljiVS3qNq0nFr2OBBHdwPP8F9FdF8abfW1OuzTMIc36r26Pb6/AhfNBOi9R9iGKR+0UHEBoDazZMRHYqHu/w1uRz8iPXQlCjWl2yqCab2PAMEscHQeRjZSAmVHRInFNQAqEITEKhIhMBUiEhQBFxF3YI56LO1qIAMq4xqrACzVzezoFzvKmuRt8eLou+j96CDTn3dvBV3tKaX2TqbfeqVKbGjmc2eP+xZf9vcx8tMRxXa4xp9QDMc0a68DzUcfmJQposn4r58kYrpPc9bSsomGWNGmRvDmF7XfL4JnQmgHXlOfoupknhBqAn+1bOjaU6+hpj+nTx2TjgbKIIptguiTxPACU35CcdIlHFTSZbdNqhhhDc4MkncAwMoPxWKo1jP8Fo3ALDPiSNNFoOkRljbdnaIAGp0BGuY8tdVR3jshDGAS7Rzhy4gcgsifJt/ls0Y1xikRxSc50z4R6EqvubV1NgcScwdIy6ieG+/5K5t6jRUyz7rSXGDDWwRO0KRjdsC3K0RAgfjPP8AFWxyOMkiM1eyhs8Nc9gMloc4TJiYO3dsdFJuKRbq3hw59/iIVvZBrKJ6ww1ozkxqA3U/f6qudXFRxLQXDQ5mlrmjNMNJB97TZPm5N/hAkomJvmZXvH2j85U7otbOrValFjspq0KrdTAdkArFhPAHqoUbGGxWf4j5Bd+i1z1V018xlp3P/rVQPjC6UHcTBl7PUPY3aEi4uQ4ZXllLIAGgOpjMTA02e3bmV6YF5x7FHRa12nQi4mDv2qVOP7SvRgpLopyfJnUoQUiZWKhIlUgBCEIAEhSprkAZPpLcZn5RwWav6uQROpWixeGuceKx188uJ9SuJmbcm2dbAvtSRGrVTx8huSltqBfJ0A4n7vFcWUyTrw+atjQyNA4nU+arekXl5hFJrGDKOHmpbwOPj6KPgruzqrF7B66eq0YlaRlyOmzMXFEtc4nXMNxoIKpatAOqSDwI0/XctJftzdgzIB8x3fris/WzU3yW6bNHIDnyVEo8ZNI1Y5co7I+I0WuaczWuaWu0cAS1zhHZO7eG3JRr68+hJkaTudFe1qQe1pbx+781mWVqVSo9gnQnsgHOP6TrufJXYXa36Ksip69netcCrTczWcpOWIzAfMKbZjMBuRl7I0AEjWANP+FBwe5a+o+kwOJbu4DsiJnMeGoA03nRXthRDSQNNJHdOqWV8U0GPezznHv47/EfIKMKTMrCXblwqNbAc1oLYIniZPopnSJ3/wCmr/Mq4U9A77Th/lDT/qXTxfBfoxZfk/2bn2W4lcU78U2y5lfSrn1IbTa4tfodCNvPwXubSvnX2f4mLfEKNR9Tq6fbbUJJDcppugO7s2XzhfQ1tWa9ocwhzXAFrmkEEHUEEbhTRRNbJRSJSkTICoSJVIQIQhAAmuSlNeUAZTpVAP61WQuKYA5LRdKL3M8gcAs7VOYho4ri+Q08jo6+BNQQ80A1rNtSD8Vc3tlmghVN7WBy026kQtNRYcjSeQVajdoc5NUxmHUMoUtxzaDYcU1p02hQbyq8e5rA1HErRjjxRnk3JkW7qtNY8g0/coVzTaW7CTsJ08tFAvrstYXO0LiIHGBqR5wulpdhxLp7OURtvx+aoy38jTijqhMKow57IdlnM0yMs7OgjTkrTGcBZUoOrNDW3FNjnMq6CYaZbUMQQR6KkumVG9qme3uJmI00K178IdXotbWcHAw4tDYYdZAcDvGnmFFP7lKxZdKiKMFp0KDadJoywC4ga1Hbl7iN5VLeUw2YIzTl04aTB4rUWuCdVSNNj8rQOyIGVo7m8PJYqrRfSqPDnZwXnXhrtHdEDzS47bseKVqjA46P37x3/coFE7jlJ9Y/BTcadNeoftH5KDR46LtY/gv0Ycj+/wD6SsPpOqOLGMzveMrWhpc6d+yBxgH4r6I6FYe+2srelU0e2n2h9UuJdl8pjyXj3svY1uJ0szXzlqZS2C0ONN2ryPowXDxIXvbVNFOR+juUiUpE0VghCFIQqEiRACkqJiFbIwnuUkqg6U3QZT7z3qGWXGLZPHHlJIyeJPmXOPaKh2TN3HloFyq3WY76c1Z2LAW6riN2zrfGJQWF3lrgn6y3wuWlsysLilsBUMCApVJn7sEEgjhO6kp8ehThyoscSxMsqRmOX5+al2V80y4nTcyqqzpsq6OkO+akY5h7qVs7Lrz7JJiOQ+atx8m79Fc1FKvZmscvRWcXDaf+Aqy0uS0wTA0HgJk+ug9VxtavZ14THjzXOsw6RvoVdx9ME/wa+yvBVJHKAO8kE/rwVjTxOrTY1odrIH3x56rzy3xB1J3nPmPlxWppXwr5S08pHfl0j4rJlwuDtdF8JxnpmkOJPiMxM8J9VnK1znzDgXFv3FSHXM6jUggR4j81U1auWSOBz+IIgx5lQxwfsnpdGOxI/vX+P3JaVIdS93JzfmPxXO5dLnabuOuvNSDpbH7VSPQfku1Do5c+z0P2LuBrXOgGWnSA46Fzs3yC9ZC8X9idxF3Wb9ahP+So3/cvaWlSRTPs6lCEiaICpU2UZkxClNcUOcqbFsV6sab+CjOairZOMHJ0iVfYi2mDrryWB6R4k6v3DkPxXbEcQdUMu37oVLd3P64/muXn8hzdLo6OHAobfZXU64add+E8O9WLcSI2VRftzdpvDdc7arKr42rLvdFnVquqOk7fNWtnWZAHLdVFgM7gDoFffszG7BQp2Da6AUGnVjjmnRTbt76lu9pAlrZBcJBI5qvZbnN2ePBaKwYS0tfrIg96uwfL8FOZ6PGRWyvPJ3wPEKUTMQRJjRcuk9oLe4qNEFhdJAOoPMDn81AZXjWZBiHDbz5HuW1wKlMlXLRBBEwdxrrwXOwvOpgA+64OnuGvx19VHr1nEwzby+Ki3TyCCRr+tlNQtUyEslO0aehifaqGezo4cx4+a41sQyh/dLh/VqAfP5FZ+1DnHs8oJOgA7yuly/6IMjifrGIn8FB4Ypk45ZNWcYnzV1i1l1VrRJ0zPf6gAn+8JOimEuuawAEtbBPidgtT7VMP6ltnTHBlYn+Zzqc/L4K8qfaRWeyOpkxJo+tSqt8dA7/Qvd2rwD2ZsLcToT/1B/4nr6AaminItnYpEFImQBISgqLfXIptJ9EN0rY0rdI44niApN71iMTxBziSTK74ndF5JJVNWPfsuXnzOb/o6OHEooY641hMr4eXajXzUKq85vPbYK9w2sCBJ/BZ0jQ3Rm2tyOhxgbahXNl0da4SHEyNOQTccow4EQVPwS7cG66gfAKd72Qd1aKa4wqpbvLtxzUlmKEEcxpJWixGqwsk7ELEF0u+ARJbCLtbNXY1gXyfpbHvG60uG2wfm1IG3nxhYnC6byIIMbTyXomD0slNo7tVf4seUjP5LpHivTzALi3rl1UZmPPYqj3D3H6ru4/FZNoLTpI8F9RV6LajS17Wua4Q5rgHNI5EHQrD417L7WtLqLn0Hch+8pz/ACuMjycui4mWORezx3rgIlrXfA+oQ6s2PcEd+Y/Mrc3Xsnuh/Dq0Hj7Rew+mU/Ncmeyq9cdX27e/O8/AMUOJd9RGIfWkd3DYAeAC74RhdW7qinRaXOPLYDi5x4Bel4X7I2gzcXBcPqUm5QfF7p+QW/wjB6FozJQptY3jHvO73OOrj4qSiQllRU9EOizLGkBo6pu53ed4WV9tJYBa+91maplgdkt7GaTznLHmvTSsT7W7lrLHKfeqVWNYO8HM4+GUEeak1oqUnysw/s3qNGJsbUa4PioGgagPDDObkIza84XuIK8l9lRFve3FtUaG1erGWDm90guaHeDmnyK9Yakgm7ZIJTZSkrm98JkBXOWPx7ES95aNgpuNY1EsZpzPFZWvUn71h8nOn9qNmDC1tjKlSVEu3wITqtXLqFAq1J0/ULB2bkcasnZIyrwB8Sle2BJ8fwTrGiHGCYE/oqfoR1Fad9eSnWD4pkzBDh8V0qYN2ZYZChU3locw+UqNBd9F/iXaoS0d/wCKoLO1aGB7pJLohXWFVs1MtPEaLhZUc1QMGsH0A3J71OW0qK46tFq64DGsaAJdHZCtsDx4VnupEQWiWn6LgNCPEaaKidUDqxAiWg+S816UWhfXcRAcD2t2zyPf4rb4r2zLmWj6DzJZXzMKNw3Z1T+moZ9AZQMTuqZjr67TyNWq0/NbbMvE+mcyXOvA8M6W3tANc26e/PLS2sDUbTJMB0uJcdNdPirT/wCz72kMhbRe4EzULXAEcAGgj1RyQ+DPaMyMy8lw72tVBHX2zXDiaTy0/wCV0z6ha7C+n9lXA/emkT9Gq0t/7hLfii0LizWErzj2xWb3U6FUfw6bnB8fRL8uUxx2IW6ZiNFzS4VaZaBJcHtIAGpJMrzn2q9IM9KlTouljyXPlpE5YyRmA01nRKQ4XZWezi0dXxEXGYuyh73uOnvNLBPjK9oavCegGNOt74dqKNTM1+bKCQGksO5AIMcea9gwrpBQuXmnSfLgJ2IBEwYPHcKKJZOy7cVSY9iPVtgHU+qtrl8ArCYpXzvOv3rP5GRxjSLMGPk7ZCqVpklRS/8ANOrGO7l95XCucoXMbOikQry41/XkuduzieUlcqrpOyV4LRHP4qdaASvU6xwA8gpteiabRAPemYNQBeJ5rS4pSGTZD6/RG90UWEYsWGHTGnHTwCuMSs21WB7PMcuKy1enrporfALwtcWO2Ijn8FJNPTFJVtD8LOUmfoy4DwXBmJPc4ik3KXHXKQ7Xy+9Sp7ZhsbjmOXFcbK1uXbDK2dIyt+G6F8aF7stcHsuqzlzgXxJ1/Wq83x+rUN054pvAmCInxIj1816lYWAYIe6XHc/mrDB8Jt6RzSHv5ujTwBW7xVoyZ5bPP8B6IXVyQ4t6mn9eqDmI+zT39YXq9HCaXVMpVGNqNa0N/eMa6YETqFMpkcwurQtdGZybKZ3RSzLS39mpAHeGx5gjUeSqMT9m9lWAytdScPpMcTP8wdMrZwiEUg5M80d7I6XC4f502n70x/slZ9G5PfNIf7l6YWrnUdlBJMAAkk7ADUlLih/UkeCdLsKdhNamylXD6hYXkhgGVpOVoLXEjWHeipbvF6945jKhBM6OAynXeY0Kd0oxY3l1VrnZ7uwOVNvZYP8AKB5ypHRexL3SBJJDGDiSTw84CjpFtN9k2jYtp7DU7k7/AJK4wi6fQeHsMOEwfEEH5q9xro2bWkyoDmO1XSQ0nYt7uHpzWXbWg5jsZ2+CixppntWKHsHwWAuXalbPpFVLaZjisRdafesXlP7i/wAZaI51/Xqol2/gpTjAnx9FXPMlY0axbalJ7l3vWtjTdTsOpgDUb/JSHW7HGTESnTexOSRQ2ziwg8ZnuC0VtirKjYJA0gz381ydYU3DQwVX1cMLXdkz+altEXUjje08riBrxCW3ZBBXdrJOV09x5cPwXRlvlOu3yP4KG30Sb/JY0aObXadQeSk0MPq/RqQPWfwVPTxIU3hpMCY5harDnuAh3rpqFq4WjM5NHOzsurJdJc8yT3z3KSKjie0Pgu2SdQp7GgjULTgko6M+TeyJSapTCeZXUWyOrWsoFFUjinCuVzLSmkJgdv2nuWJ9q3SQW9oaLDFWvLI4tpf4jvP3f6jyV70ixQWdtVrkTkbo3bM4kNY3zcQvDcQx99zUNSuyk95gFxYTAGzQC7QD70myUY2U7e0QBudF6r7NMOHWZtxSZP8AU7QH+4rz9rGl2drWt02bIHpwXqvQHCnMoZ3yM5LhOhgaD5E+ah2yx6RqsUy1abqZEh7S13gd4PPvWZb0Nt4gdY3wfP8AcCtOWrtatHEKTRUnRB6TP7IWLqEk6bKy6RYwKjjB7I0GvxVC64mYXKzvlKzo4Y8Y0dbtwynmoljTzGTw1QxmYSBspuG0dJ8ZVBcSqw0gaHmonVE8fwhd6zxME+g+UrvQt5GaHJdsXSOVvRA1JOu57hyRdAABzXHgfJcL15bpqOBHloFwoVHnSPH11Uk0J32WTAKrT9Zsei6igSDI0MevP1XTD7dodE66/FXgthoAN1fijb2UZJUQMLsQ0yWgnvAKtzZlwOsSpNG3yrsugsaqjK5uyvtsPeN3gjhv+Cs6dLaT6JAUoKUMMY9ClNsmCEEKK1y6tcryoeWpDTTghAFR0iwFl7QdRe5zWuLTLInsuDhuDposDc+yTtA07jSdn09fUO+5eqoSaTJKTRjsE6DULaCR1tQfSeNAfss2HnJWiFAqfCSEdCbsg9SU5lMgqXCVoSCzxESdZ085nvXe3pF5hdrC0c4loBMgiO/YStdgfRqAHP8ARcvg5OkdFzUVsprfD3lvZGk789Dr8l2ZR7IY0S7jHyW7ZYtAgAREIoWLWe61o8lf/Euij+QY52GAAHjxngrVjBAAB0WgNHuCXq+5JeHT0wfkX2Zg4dndOQnfcQntwN52yN+JWl6spwpq2PixXZB52UeHYAykZJLnHyHkArRrANgpHVoyK+MFHpFTm32RymqT1aTqlMjZwCVdeqSdWgBrQurQka1PCYh4QkSoECRCEDBLKalSAWEoCQFOCQFXhmDsoDQSTxVjCcU1RjFLok5N9glQhTIghCEAEoSIlAAhCEACEIQAIhCVMBIQhCABCIQgAQhCABCVIkAic1IlakA4pqcU1JACEiFIBUJEIAEIQgAQhIgBUiEIAVCRCAFQkQgBUIQgAQhCACUIQgAStKRK1RYDiEkLoU1IYyEsJUJoQ2EiekTAbCITkFIBqISpUwGFEJyEAJCIT0IAbCITkBADEqEIARLCVCAGohOQUANStQn0d0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33051"/>
            <a:ext cx="1819275" cy="25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14375" y="6067425"/>
            <a:ext cx="679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4"/>
              </a:rPr>
              <a:t>http://www.mindware.wspa.pl/</a:t>
            </a:r>
            <a:r>
              <a:rPr lang="pl-PL" dirty="0"/>
              <a:t>, </a:t>
            </a:r>
            <a:r>
              <a:rPr lang="pl-PL" dirty="0">
                <a:hlinkClick r:id="rId5"/>
              </a:rPr>
              <a:t>http://www.mindware.art.pl/</a:t>
            </a:r>
            <a:r>
              <a:rPr lang="pl-P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817233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639762"/>
          </a:xfrm>
        </p:spPr>
        <p:txBody>
          <a:bodyPr/>
          <a:lstStyle/>
          <a:p>
            <a:pPr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Religia i ekonomia</a:t>
            </a:r>
          </a:p>
        </p:txBody>
      </p:sp>
      <p:sp>
        <p:nvSpPr>
          <p:cNvPr id="5120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127125"/>
            <a:ext cx="8045450" cy="11541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 dirty="0" smtClean="0">
                <a:ea typeface="Calibri" pitchFamily="34" charset="0"/>
              </a:rPr>
              <a:t>Byt kształtuje świadomość: jest wyraźna korelacja między dochodami, bezpieczeństwem i religijnością. USA to kraj bogaty, ale to jedyny kraj rozwinięty bez ubezpieczeń zdrowotnych, więc zostaje im wiara w magię ...  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264304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Wizje końca świata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Cuda, wiara w magiczną moc, liczne tajemnice,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proroctwa, objawienia,  znaki, opatrzność, </a:t>
            </a:r>
            <a:r>
              <a:rPr lang="pl-PL" altLang="pl-PL" sz="2000" dirty="0" err="1">
                <a:solidFill>
                  <a:srgbClr val="EAEAEA"/>
                </a:solidFill>
              </a:rPr>
              <a:t>etc</a:t>
            </a:r>
            <a:r>
              <a:rPr lang="pl-PL" altLang="pl-PL" sz="2000" dirty="0">
                <a:solidFill>
                  <a:srgbClr val="EAEAEA"/>
                </a:solidFill>
              </a:rPr>
              <a:t> ... 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Rok 2000: zbliża się koniec świata, wielu amerykanów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wykopało schrony, wykupiło konserwy i karabiny.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Ostatni duży koniec świata był </a:t>
            </a:r>
            <a:r>
              <a:rPr lang="pl-PL" altLang="pl-PL" sz="2000" dirty="0" smtClean="0">
                <a:solidFill>
                  <a:srgbClr val="EAEAEA"/>
                </a:solidFill>
              </a:rPr>
              <a:t>21.10.2011, potem 2012.</a:t>
            </a:r>
            <a:endParaRPr lang="pl-PL" altLang="pl-PL" sz="2000" dirty="0">
              <a:solidFill>
                <a:srgbClr val="EAEAEA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 err="1" smtClean="0">
                <a:solidFill>
                  <a:srgbClr val="EAEAEA"/>
                </a:solidFill>
              </a:rPr>
              <a:t>Wies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>
                <a:solidFill>
                  <a:srgbClr val="EAEAEA"/>
                </a:solidFill>
              </a:rPr>
              <a:t>to co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widzis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>
                <a:solidFill>
                  <a:srgbClr val="EAEAEA"/>
                </a:solidFill>
              </a:rPr>
              <a:t>i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widzis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>
                <a:solidFill>
                  <a:srgbClr val="EAEAEA"/>
                </a:solidFill>
              </a:rPr>
              <a:t>to co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wies</a:t>
            </a:r>
            <a:r>
              <a:rPr lang="pl-PL" altLang="pl-PL" sz="2000" dirty="0" smtClean="0">
                <a:solidFill>
                  <a:srgbClr val="EAEAEA"/>
                </a:solidFill>
              </a:rPr>
              <a:t>!  </a:t>
            </a:r>
            <a:r>
              <a:rPr lang="pl-PL" altLang="pl-PL" sz="2000" dirty="0">
                <a:solidFill>
                  <a:srgbClr val="EAEAEA"/>
                </a:solidFill>
              </a:rPr>
              <a:t/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(góralka z Zakopanego).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Mechanizm widzenia wymaga skupienia uwagi, a ta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sterowana jest przez </a:t>
            </a:r>
            <a:r>
              <a:rPr lang="pl-PL" altLang="pl-PL" sz="2000" dirty="0" smtClean="0">
                <a:solidFill>
                  <a:srgbClr val="EAEAEA"/>
                </a:solidFill>
              </a:rPr>
              <a:t>oczekiwania, np. końca świata.  </a:t>
            </a:r>
            <a:endParaRPr lang="pl-PL" altLang="pl-PL" sz="2000" dirty="0">
              <a:solidFill>
                <a:srgbClr val="EAEAEA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Widzenia nie świadczą o tym, że coś się naprawdę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zdarzyło ... mają je nie tylko schizofrenicy (1% populacji</a:t>
            </a:r>
            <a:r>
              <a:rPr lang="pl-PL" altLang="pl-PL" sz="2000" dirty="0" smtClean="0">
                <a:solidFill>
                  <a:srgbClr val="EAEAEA"/>
                </a:solidFill>
              </a:rPr>
              <a:t>), czy ludzie pod wpływem. Np</a:t>
            </a:r>
            <a:r>
              <a:rPr lang="pl-PL" altLang="pl-PL" sz="2000" dirty="0">
                <a:solidFill>
                  <a:srgbClr val="EAEAEA"/>
                </a:solidFill>
              </a:rPr>
              <a:t>. syndrom Charlesa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Bonneta</a:t>
            </a:r>
            <a:r>
              <a:rPr lang="pl-PL" altLang="pl-PL" sz="2000" dirty="0" smtClean="0">
                <a:solidFill>
                  <a:srgbClr val="EAEAEA"/>
                </a:solidFill>
              </a:rPr>
              <a:t>: ok. </a:t>
            </a:r>
            <a:r>
              <a:rPr lang="pl-PL" altLang="pl-PL" sz="2000" dirty="0">
                <a:solidFill>
                  <a:srgbClr val="EAEAEA"/>
                </a:solidFill>
              </a:rPr>
              <a:t>10% niedowidzących osób w starszym wieku ma halucynacje wzrokowe. Widzi mózg, a nie oko! 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Brakuje objawień </a:t>
            </a:r>
            <a:r>
              <a:rPr lang="pl-PL" altLang="pl-PL" sz="2000" dirty="0" smtClean="0">
                <a:solidFill>
                  <a:srgbClr val="EAEAEA"/>
                </a:solidFill>
              </a:rPr>
              <a:t>racjonalnych, dotyczących </a:t>
            </a:r>
            <a:r>
              <a:rPr lang="pl-PL" altLang="pl-PL" sz="2000" dirty="0">
                <a:solidFill>
                  <a:srgbClr val="EAEAEA"/>
                </a:solidFill>
              </a:rPr>
              <a:t>rzeczy prostych a istotnych, zmniejszających ludzkie cierpienie: mycia rąk czy gotowania wody. 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20675"/>
            <a:ext cx="18764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2" y="274955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smtClean="0">
                <a:ea typeface="Calibri" pitchFamily="34" charset="0"/>
              </a:rPr>
              <a:t>Magiczna ochrona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11188" y="1055688"/>
            <a:ext cx="833755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18.12.2006: grupa posłów złożyła na ręce Marszałka Sejmu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projekt </a:t>
            </a:r>
            <a:r>
              <a:rPr lang="pl-PL" altLang="pl-PL" sz="2000" dirty="0"/>
              <a:t>i uzasadnieniem uchwały w sprawie nadania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Jezusowi </a:t>
            </a:r>
            <a:r>
              <a:rPr lang="pl-PL" altLang="pl-PL" sz="2000" dirty="0"/>
              <a:t>Chrystusowi tytułu: </a:t>
            </a:r>
            <a:r>
              <a:rPr lang="pl-PL" altLang="pl-PL" sz="2000" dirty="0" smtClean="0"/>
              <a:t>Jezus </a:t>
            </a:r>
            <a:r>
              <a:rPr lang="pl-PL" altLang="pl-PL" sz="2000" dirty="0"/>
              <a:t>Król Polski. Koniec świata jest </a:t>
            </a:r>
            <a:r>
              <a:rPr lang="pl-PL" altLang="pl-PL" sz="2000" dirty="0" smtClean="0"/>
              <a:t>blisko, </a:t>
            </a:r>
            <a:r>
              <a:rPr lang="pl-PL" altLang="pl-PL" sz="2000" dirty="0"/>
              <a:t>a warunkiem ocalenia kraju, według posłannictwa S.B. Rozalii </a:t>
            </a:r>
            <a:r>
              <a:rPr lang="pl-PL" altLang="pl-PL" sz="2000" dirty="0" err="1"/>
              <a:t>Celakówny</a:t>
            </a:r>
            <a:r>
              <a:rPr lang="pl-PL" altLang="pl-PL" sz="2000" dirty="0"/>
              <a:t>, jest ogólnonarodowa intronizacja dokonana przez władze duchowne i świeckie.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23.11.2013: w  Goleniowie burmistrz Robert Krupowicz zawierzył siebie, swoją rodzinę i mieszkańców swojej gminy Jezusowi Chrystusowi Królowi. Proboszcz: „Ta ziemia mogła być kiedyś przeklęta albo przez kogoś oddana diabłu.” 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611188" y="3810000"/>
            <a:ext cx="833755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pl-PL" sz="2000" dirty="0"/>
              <a:t>Czy ceremonie religijne dają wyznawcom jakąś magiczną ochronę? </a:t>
            </a:r>
          </a:p>
          <a:p>
            <a:pPr>
              <a:buFontTx/>
              <a:buNone/>
            </a:pPr>
            <a:r>
              <a:rPr lang="pl-PL" altLang="pl-PL" sz="2000" dirty="0"/>
              <a:t>1.11.1755, Wszystkich Świętych, o godzinie 9.40 rano trzęsienie ziemi i tsunami zrujnowało Lizbonę i większą część południowego </a:t>
            </a:r>
            <a:r>
              <a:rPr lang="pl-PL" altLang="pl-PL" sz="2000" dirty="0" smtClean="0"/>
              <a:t>wybrzeża Portugalii.  </a:t>
            </a: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dirty="0"/>
              <a:t>Na 275 tysięcy mieszkańców zginęło około 90 tys., większość to wierni modlący się w kościołach, które w 80% się zawaliły, </a:t>
            </a:r>
            <a:r>
              <a:rPr lang="pl-PL" altLang="pl-PL" sz="2000" dirty="0" smtClean="0"/>
              <a:t>za to </a:t>
            </a:r>
            <a:r>
              <a:rPr lang="pl-PL" altLang="pl-PL" sz="2000" dirty="0"/>
              <a:t>przetrwała dzielnica burdeli.  </a:t>
            </a:r>
          </a:p>
          <a:p>
            <a:pPr>
              <a:buFontTx/>
              <a:buNone/>
            </a:pPr>
            <a:r>
              <a:rPr lang="pl-PL" altLang="pl-PL" sz="2000" dirty="0"/>
              <a:t>Wolter: </a:t>
            </a:r>
            <a:r>
              <a:rPr lang="fr-FR" altLang="pl-PL" sz="2000" dirty="0"/>
              <a:t>Poème sur le désastre de Lisbonne</a:t>
            </a:r>
            <a:r>
              <a:rPr lang="pl-PL" altLang="pl-PL" sz="2000" dirty="0"/>
              <a:t>, pytał:  </a:t>
            </a:r>
          </a:p>
          <a:p>
            <a:pPr>
              <a:buFontTx/>
              <a:buNone/>
            </a:pPr>
            <a:r>
              <a:rPr lang="pl-PL" altLang="pl-PL" sz="2000" dirty="0"/>
              <a:t>Czy w pobożnej Lizbonie było więcej zepsucia niż w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rozpustnym </a:t>
            </a:r>
            <a:r>
              <a:rPr lang="pl-PL" altLang="pl-PL" sz="2000" dirty="0"/>
              <a:t>Paryżu? </a:t>
            </a:r>
            <a:endParaRPr lang="en-US" altLang="pl-PL" sz="2000" dirty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56" y="5471583"/>
            <a:ext cx="1946935" cy="137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http://monika.media.gloria.tv/g/ew/media-31908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53" y="0"/>
            <a:ext cx="2212622" cy="16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Demony są w nas!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77863" y="1131889"/>
            <a:ext cx="8337550" cy="186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z="2000" dirty="0" smtClean="0"/>
              <a:t>Styczeń 2014: Dr Dominika Skrok-Wolska, psychiatra z prywatną praktyką pracująca w szpitalu psychiatrycznym w Świeciu, w audycji </a:t>
            </a:r>
            <a:r>
              <a:rPr lang="pl-PL" sz="2000" dirty="0"/>
              <a:t>w Radiu </a:t>
            </a:r>
            <a:r>
              <a:rPr lang="pl-PL" sz="2000" dirty="0" smtClean="0"/>
              <a:t>Puls opowiada, </a:t>
            </a:r>
            <a:r>
              <a:rPr lang="pl-PL" sz="2000" dirty="0"/>
              <a:t>że </a:t>
            </a:r>
            <a:r>
              <a:rPr lang="pl-PL" sz="2000" dirty="0" smtClean="0"/>
              <a:t>takie choroby </a:t>
            </a:r>
            <a:r>
              <a:rPr lang="pl-PL" sz="2000" dirty="0"/>
              <a:t>jak: depresja, stany psychotyczne, schizofrenia, choroba dwubiegunowa, uzależnienia i zaburzenia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err="1" smtClean="0"/>
              <a:t>kompulsywno</a:t>
            </a:r>
            <a:r>
              <a:rPr lang="pl-PL" sz="2000" dirty="0" smtClean="0"/>
              <a:t> </a:t>
            </a:r>
            <a:r>
              <a:rPr lang="pl-PL" sz="2000" dirty="0"/>
              <a:t>- obsesyjne, są spowodowane przez </a:t>
            </a:r>
            <a:r>
              <a:rPr lang="pl-PL" sz="2000" dirty="0" smtClean="0"/>
              <a:t>… </a:t>
            </a:r>
            <a:br>
              <a:rPr lang="pl-PL" sz="2000" dirty="0" smtClean="0"/>
            </a:br>
            <a:r>
              <a:rPr lang="pl-PL" sz="2000" dirty="0" smtClean="0"/>
              <a:t>działanie demonów!.</a:t>
            </a:r>
            <a:endParaRPr lang="pl-PL" altLang="pl-P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99858"/>
            <a:ext cx="484610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57108"/>
            <a:ext cx="56769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hQSERUUEhQVFRUUGBcaFhcYFxQXFhYYGBkcGhcYGBoXHCYfGBwjGhcYHy8gJCcpLCwsFx4xNTAqNSYrLCkBCQoKDgwOGg8PGiwkHyQsLywsLCwsLCwsLCwsLCwsLCwsLCwsKSwpLCwsLCwsLCwsLCwsLCwsLCwsLCwsLCksLP/AABEIALEBHAMBIgACEQEDEQH/xAAcAAABBQEBAQAAAAAAAAAAAAAAAQIDBAUGBwj/xABAEAABAwIEBAMHAQYFAgcAAAABAAIRAyEEEjFBBVFhcSKBkQYTMqGxwfDRBxRCUnLhI2KCkvE0cyQzQ0SissL/xAAaAQADAQEBAQAAAAAAAAAAAAAAAQIDBAUG/8QALBEAAgICAgEDAgUFAQAAAAAAAAECEQMxBCESIkFREzIFQmGx0TOBkaHwcf/aAAwDAQACEQMRAD8A8NQhCABCEIAWU4VSN00oCB2EolEyiEAOLp1JKal6JHJDLvBsMH1IP8jy0fzODSWjzKjxLBJy6FoPaYkeql4KP8WRMtBIIIBB0GvdPx1JoY7Kf4mt5GACbja/U6KfzGiXoM4JQUis0cGTTc/+VwBHeb/nMKm0tkRi5OkGMphoYWk+Jsu1s6Tb0A9UxjM0RzjvyU+IaMrGm0EnPsWuy2/0uzepV32e4fNUTcXAi95gfr5rOUvGNs3xY3kyKPya+B9lZkuEhwEEnwtLhI01M/l1a4f7FNqMJ3B2G3dXvbLEuojDspEwGwY0LpBn7eSm4f7QtwtJzbuzGZJ1iwA5BeLLNnnj84PekfRQw4IS8XHXyYGN9lw10MNm69YWBxDhHuyW5pIbm9IkeknyWzxX2nfVmPCNbabLCx2Kc57nzO3YEQPkPVejx1l/Ozzec8FehFOVPiaJpwDIJF/WIt1BCTCiHNJjW06W59NFp8Soe9ezIAM+2wLrk9B06LqlKn2ebjxOcW1sqcPwTn6SS4w3WLan7efRLjWNpgAHMfy667h+AayjUcLFtOG9AfCCepkuXD4l+ZxO23Zc+LJ9WTrSO7PiXHxJfmYwVTtF+yOplMCeRb7cl1nl7JX4gWi0ciQojVJ3PqpsNQBuYjfp/bVPNMAac+45j5gygqmymSkVsYYEm4H07KAUrxyRZLi0Na2U1WGAb2A03kqAlAmqEQlSJiJKdWFY/efyR9wqaEmi1NoErTCRCZA+sIcR1KYpKgv5D6KNA2Ce8bC6SLJqA0KE+YHf5JGjf/hI50mUitIQFOpUi5wa0SXEADmTYJoWlwGn/ih38pafQz9kPoIryaRoYDDCnjG02kQ5haXG4ktPjN9AQHHkAqPFGwKn/cHW4z78lotw/wD4yjLSQ+GGNnulgN40JBvyVDilHKajCC0jK4gi4NgW3vq4Ge4us1s3l1Fr9TIWxgKmWi9v83iGlx8J+4hY6tYSptIHf80VTVojBLxlY9mHL/CDzLZnXkO/2C6LhPDXUG53gtvYHX0XT8BxGHLRTDBIs4mC421afILX4xwtobkicozO3Bm7fTSeq8XPzn5fTao+i4/BjD1p2zncVV97hJiX09OkfUwuZcJYWneYvoRp6r0D2W4WKzarSNGhw7jUd1y+O9nyPe7FpkDQa6+c7qeNmgpyh8P9y+TFyVrfuc83Bj3TtfCb7NOlp0m/zWQGS+NJMX27ro6NVzWBviudQB6ZosZJ9BqqtfhUOD3aEzII7RprK9eEq2eLlx+SVFXH4MNDSD8QmLyBsDyOjvMbiFu+zXDnVaTn2GX/AAwSRF4L7k65Y9Vk13GpUNiYk20gaxawj0C7zglBjcLRc2WsaS4zHiL6haB3LQANdVyczK4Y18t/9/B18HFeRv2Oax9d/uXNAMPuT/lboPmB5rmatCPituV2Lce2o5zHAXhzhs0N0Dfp5rluL1JjaVpx20/Gh8yCcfMzWm6WN5TEq7zwrLvDa+Sq2DqYJ7/3gq/xXB5XCCACJbyF7g9LT0B6FYjWrS/fXE3Go31HUX+yhruzaD6plIl2YiPFPzU7mEwBqfz0E+pT6WE3dpttKixNUba8+Q5D83QFUrZHWbNm6D5xqVAQrFJsmDbn9o/N1E8a9PmqRnLvsjQhCZAIQhACpEpSIAltA7fdRlSBth2KYQki3oQpEJQEyRXOTUJxagNiStDhbouDlNoNoEXuDqs8rRw2Ce1mZwEO0B1gAme1o81MtGmPZbx2Le2HB0uDg7OABdt2gDkIm88+Sf7ROD61V7RAe33gHMPe10+jrjodNFFi/FQBAgBw7nYR0ufQJ/vHVBSOWfdRSdbUAm56ZCG955qF8m0u7RhAJzNUrKBLsuhmPNW6fC6k/CT2urbSMYQb0je9lKhNZpcdwO/OY1svbnYAPPhdlzAaaRl0HPsV5p7E+yji9riCACJK9afwP4Hlxblgkxc20C+N/GMsfqqmfSQl9LGlJ0+zIwHsx7k1qrTALbSbXbB7Lz/jfGGSacElpILhEOHloO/mu89pfaJhJoyGsY3M6Sdf80XsL+a4jH8LouqOfTcSXAXnwknQCdtlX4dGTf1M3vodza9Xv+w3hHs7TqsqOIJyCA0kgOqFs5SWCQLibkGbbzn8c4Ll8ZJc6QIN4aNBymOVl6NwQgUWAySJD7BsnLfMCZ5xysB1xvaWjL/DHKNANZnbT6L0MfIk8hzOKk3Gjy99M5nNZIGki0XuLLtmUHU8FSaD/wCm09y+XE+TTHqoq2Aa2xy9TzixEfmq18O1rjRpNbJDIzf0kgADSMrp8wr5OXz8aWuzs4uFQdt7OIweHP7yWtFiAT2c0ED1KwePiKjgNGwB5f3le0UvYt3vXEDUCToGgCB52j1XnftP7PAVam8EzA5Xvy3+S04vKjPJ/ZGfKxKWFqDs4VCfVbBITF7Z8u1TouYXDZmktu5tyOkxI9QoTWM3t00Vng9UtqTtoext947kK1j8GHvOxAknaJABI7lvqovvs2SuNozXV3OEKGVYpi1v+VBUFz3VIzleyXD1Nuen6K7+6BoJIMER+hP3jksxbVJ4qU76wQefoATEyfNTIqHZjPbBTVZxVAiLOHUtIHRVlZm1TBCEIELKRCEAWJGVt73n1/SFC8qRnwdj9R/ZRuU+5o36RqEJ5ZcKiKFpslBupSyGzudFAQpNGqRd4JhBUrtadLk9mgmD0tHmuk4jHvGiRDWutzuBIvuQf9y53gGJyVgeYLdJiRrC6jFhlR4YWy8kDcBti4XNhHXkspupG+FLwfzZh8UazLYx44I52MwNtFVwDz/iDWweOWYEAn/a53yT+J4aG55+I5vN0x28ImP8wVHD4jJUDhsb9RoR5iQriujJun2TVaWR2pMgOB0PiE9Z1IPULvv2e4L31VuYEgRt9VxmOALQQD4PD5G7ZjqSZ6rvP2bcUbSqNzENBseS5+Rbxs7uKvGfR7jg+DU2NblaBGndYnH6722zSBchdPRxLS0EGRG11xPt7iabaL3VaraTnfCC4B1haF8v9KE5JPt/5NeJNvL6/wDZ53xTHO97ULoIcD8xyO3pouUq1BVewuJaLhpbqHtN76RGhi0K9wvi4rE0qkOOYZXiOdpAsd9emu/ZcQ9jWijTdSa10OkHQ+Em/KRa2tl7KlHj1GWzty5I5O1o5mr7RBj5ac0Abw1xiCTHM/bkFdxXtQw3LmkwSJsWuOx1mB9ly3F+GvYCAwNgm0WC5irVJN9V1Q40J9o48/JeN9o7DG+0mZxFPxOPaJ7nQfovT/2b8DDIJBe6148IIEEgn4iYv2C8Rw1VjRTBLgCZqkWdFrA+tl9L+yntBg34emKFVgytbAMtNhFw6D5rh/EH9KCjFOnt/wAjWeUot7f7G3j8IcnhtBm3ILwf2+xtWm6rEhrnEHS83HXRe48V49Sp0yXVGNtrmB9ALlfPv7RfaFlaoRSnKNzv16aBZ/h+NOXUeiccpwwyt18fqcVWxZJkgAidABr/AGVdxTg1IvokeRK32yfD1IBtMXjzAPyXVNw7TS8DQJBLpJLjIBYb6C4jsbrmuG4UueydCSD2gzbewK6o2otygkkA6eEEP35mTHkssjOnAt2cq+kZLROsgWmPiE7KCtSu7ortRsOcRJJjW08/WPO6q4s+J1v4nX31VoykvkrwrnD6+UHrY+eh6xB9VA+42KmwNPMHNvNiIBOljIHRyb0RVPofXE+8Ouh0jcTbbt0VAK8WxMReRqyb/wCpUSEIUhEIQqIBCEIAkoax/Nbby16wlezmolYqOkAjz7iJ+yTNI1pkBCmw1LMfzRQlXeHuhrz/AJYHny8pHmk9BFXIgxLpcYm34UNozr8oKfTfqDaeiic8tMBAP5ZYw7QKjNmlwBjcT1XVGlmqUw8k3AHWQ7bU3yjlBPnxJcZmV6IcvvKMm0yTYloaf4TEkwAIjussnVHRgdpmF7T4TKGjUlx+QvHTQLmV1fti+7exMdCRHnAJK5OVeP7TLL9xfwb8wI3c3LtcthzPM5coVzhnEHNP5osnDOMiJ1HlfXyK38Jw7OZ0ImW9bTHSDI6EKZ0jbA22dfw/2texsZj2DiB5rn+OcUfXkm3TXXup8NwInSSbW0WhS4G4VQCMogQdiVweUIytbPYU7jRzPs5Qc2v4m2gzzPbrK9k9jaDv3RwqkZ6mSoRqYsOZEwIsvPW8Pe7ENDWyyfERr1juvSPZmiWPc0n+Fpy/wi2oHPVc3Kn50YTio46Xsec/tIqOY7LlhseEg980jbZebL1L9rNQe8yjkdOUry4Belw/6aPO5bbki/wzH+7+to1/RdrwD2klugaNJgaeWvouCoMutzg/hMOPhO2iXIxxkj0OBmnjpex0PF8fLRLjd0WIuItboVx+IplziHa/nqulxHD2in/hhoLjYkntfmqGNwYtJvYd4Fys8UqVG/KXm7owIDORkctlA8K7i6F4Cp4jVdsXZ4uRUXeGYnIyo4aw2NLXN/quiq4dwwzZDhnFoNiAZcTzjM0c58lhcILXNykgfHMmCZyNbE6mSTHIFXsfXy0my6QxzgBF5IbmI5yA0dI7REu2Vj6jZmVXgF55HYWsMo+ZnyKp1W/y3Gsoq1vCBvqft9UynVhapGDkm6YwFT4OpBN4sexAvHy+SSrSEZh5jkm4X42zMEgGBJg2Nt0yO0y7jmZa0iLEc457qhWHiMcytrieBh8ZrzN2ubIFtTInQa6lY1ceI91MSpqiNCEKzMEqCkQAKxQuHD/UPIX+U+irp9KoWkEahJjToHqYPhvn9NPqjEUBIIIyuuImG9D2NkVRDL80jTVsmwVAPyiL6mNYzD6XKrYylleRy/Ra/B6ga0SJhxba0bjMYk35R3Ogo8Up+Mv2cT6j+ySfYNelFFd0ajXspX1DRExoOnxXdEE+fLhF1eCqOOHpOicsjfYm5vCnJpGmB7KHtBVL6pB1AbpzIn9Fi1GwSJmFfrul5M3nnrAG+3fqqmKb4p5z6yR9lcekZT77FoTM7rruA1QSCYkb8wNj8/UrlMJoeYWvwvEbG14+X6rLKrR04HR6VwOhmMgAxPfy7GFrcUw7alBzCSCbZmwHA8x+c1zHspjHUy4OvydtE2XUVHOfeI3vGnPUQvEzRanZ6NmHgcWMJ7plQmpJjOGnS13RYeuy6PhWNz13kC7WjXVYArt94XVCG5fDecvlPda3skJqvcBZ1v6oGvRKSvv3HOvFs4T9pLHe9dm5CP0/Oa87BXpX7Vz/AIpt/CDbbVeaL2OJ/TR5fJfaLuHW1w7DElYODfddrw+mMgPqjM/E7OL61YEwAN5+igxbxB5jRLXNz0VTGVQB1WEYnTkl0ZmJcJWVXF1Zq1pVZ7t/yy7YKjyczssYOkQWEak2201+ymxuJL/Dq3NIuSJIEmNOf4FVY+w3IiOck/oPmpGCGujYib67x+clVd2Zp9UU0ikbSndK/DuGo89lVmfiyOVscApCpWEtnL4htJFmj/c4LGW3wTFspUqjp/xHWAmIGx5nVxtPwhKWisexeJVmmq0NjK0NuLCQZc4bQZI00AWISrz3+EkmS6ze25//AD59FSLUR6CfY1CEKjMEIQgBQkSgoKAJKT4F9Py6mcLQf9J+yrJzapAskXZfwZIe5lvG2YOhIEj7qx+7e8oE3JkdY/l9fh7kKiCQGPG1x0LXf8Lc4ez+KCGvgNAmTMFwJmABa+x6qGapWcstnh+LP7u5kmA4mB5WiO/qq/HcCaVZwLS3NDgCQTfXT/NIjaFBgquV0bHXl5pv1IiFxkOc+SS4akmN9fskxpBmxF5v/mE/ZWcZQOYE6PkaiSTrbYTAA6KDEMkCNwQb/wAtx2smgapUVqDoctag3Q66FYzdVvcPcMsPm2w7GTPbpsVGQrC+6Oi4XjC1zTNrT+fmq7unxI1eTYbABGbaCZhcDhMLoR8NhtIJ2jy+S6vAUXMZBAJA3EmCP0XlchLZ6sO0aDfZ6piAc5axk6mDJ5AKz7LYAUMS9syNgAYnn5AFbnD6s0mgAWF+Um/0j1Vnh+AGcuGosWgyO4XNHI5dRMJZGrTPL/2qUbyNIcPmD+q8oXv37QuB+8pOjUTC8FrUiHEcivV4cvS4vaOfkK4xkhKTSSAF3vCmkUyBcjU8lxNBmXxei6LgPFTOTQGJWnITkujbhtQ37lzFNgfP+yy+INNydNgug4rhxaDYxdc7xSsAIn+ywxOzozaMWqLqKprA8krjKawLvSPIm7Y9gk27+inqHwDncmNL6fIqFmh6mB90/E8r2gAfM6dSUwWiIPV1mL8N/wBQqMSmpVY1NxJnUMx8I1MD87re4hhPdU2tEDNAHUixJ6kz6dkz2U4Z70l5JaKcXgOBN9AbEgCe8JntK7K8hriRpDiCRzggAcxpueahu5eJqlUfIw3662GnZNzICHLU5hEJUiBAhCVACJ2W0pqc0oGhWNn5pCnUKmVwPr20PyT6tCDEyNR1B3SK9i1ghnpuY0DM05gTyMA9LW9UzAPAeWT4XaHbMPhPrbzVbDVcrgdgb9jr8lPjMNlNjmDrh0RIOny/LKdMpO1fwbXGXGvQa6CX0nEE82m51uSCCJvoOq5vZdB7N8WDHBpsDZ1gZGxbP8Wk62HkW+1HAxSIqU5LHTNwbyYNgLHtaOoUp0/FlSj5R80Vqrw+lpeJnkRr87+arYWpLXCDPxC4gFs57f0n5JMO4lkcj9bj5hVQYMqkvYlvTGuEFaDKhLGmd8rvS3qCe8FUXGR2+n59VLg6wBIPwuEHodQ7yPyJ5pyVohOmdjwniDAySYn/ADWg7dNJv17LveC4kVaILiJA1H/xP6+S8s4e4NblcCbkO9ZgeR+a63h3FqdGAXFrDAztghmt3DlpPS+l15fIx3o9PFkTXZ2GEqODnXIE/wAJINpmYT8Lxt1KuTJc0DxOIggTEOy2PQgTbQzI53DVcxzfvWFDdQXVW3vqInkJmFa4pkdScxmIovfUDrteBlOrdTJvHrouP6dM6njUtnTca9oqVek5lNpqPcLBrmgztqbei8L4lQNFziWtNSTMw5rZGgabE31dOgsF33srjXYXMcS9jAwal7SXAxEX6rmva7GUK9Quo1Ww4kxDwb3OoG5XVx/KORra+TCWJKNL+xylGpJ5krQovAiNVnuokXAPfb1CKVUQZN9ui9JqzlUnHpnQV+LS0NOw17rAxeJk2UdZ5nVRIhjUSMuVvoKggpAbI1P1Skyen0C2OUkoHta999o+abVMHt+FPbUgRzg+mnluoQkV7USYd4B8QsrLcPnflY1zi7Qb9x2v0UGHptJGZ2UbmCT5Aa6rbp8Uo0WFtHM4mJcPDPTM4T5ZRfTmpfWjSPaplrA4/wDc2Gm8aZrtv4nc9pgAbaLnsfiPePLiInQcgNPzmSkxWPdUgGA1ujRZo6xuepkqGmdjb9UlGu/cHO+vYjCCpH01GVZk1XQiEpCRMkEIQgAShCRAD2BWqPjbl/ibJb1EXb8pHmqtPVTMYQ+N9u4uFDNVohqU481o4Ie8pe7A8bbg9Dy7Sf8Ad0UFSHzoHbjrzHQ8tlBhcQabw4bajmNwUPtC+1hXo5e41WrgPaDwGlXGemRE/wATeo56D0Ch4hQY0Zxf3gkDkCJv1WaWWnZHUl2O3F9FgNDXlocCNnCbgiRbbsdCoX3AA/NkyFPhjLmgazE91RK7IHtjaDcHukIhPqzJnUG/PqlAkdR9Pz6oJaNfh01GDKL0hL9LsBkPjWW/CdbZFe4A8Z6bXMLi13iaRLcuoBG8gG36rnsBiXU3hzdR89iOxBI811XCKodXpvYYAOcTPhAIJbbSHW8xfVc2VeNnRgkrQ3ins291V7qjX+7bmh7fFABs3s2Y7C3JYGO4fUokfykAsc0mCDoQfzde8UAyrTDHBpa5wknYkTlM7zBBtMgjQLg/ar2HJqONBxgySx1g06Egm8eRlcOHm+rxn0dzxKSdLs88q4yo8y5xceZufUqs4nddNR9lKsAnICTEGo0SOYvYX79E3F+zbmtNQtAywcreetyV6CzQurMJ8ebjbZzr6XczpYzpP52TWq7i2OLiSZdLp8409VVbSlwHUC2q2TtHHKNMeG2+ahc5SV3Xi1vt9lEU0iZOwClFLRsXNzppr/f0SUacz+bx9/mEjN/zv+iASGvP502SBDikTF7jgEgTiIumlIbJyACOo/P0UBCnJBbG4Mz0ULwhDkWqBa4eIkWN9bgW9YhVXDdDHQZUuIdc6X0+2iWmF2iElIhCogEIQgASkJEqAHMcrOIBs4aQI+iqKzrT1+F1v9Qv9FDNYvqgxhBgjTmoXDNcf8Kek6Wlp9d5Gw729FDSMH6jmOSaE+2W8DXBb7t94+DQX5E9b+qgqV7kRA0A5JmIDZlkxbXUHfymYSVXZvFvv+vmivcVvQwp+GPiG0n05FRoBTJvuySowg3BGYSLag3H2KWk+DDpjcb/AJISVH3B6fn50U2NwuUmJcBHijWQPuYSGVTzWtwPioplzXWa9pEifA6LPgXI2cNwSs7DFs+KY6Kxj2MBb7twcAC0nKWmQfiIkyCCIIjtIupJS9LF+p69wHi3u6Lm7kExOZrma+HnluOxla2MxVOvEsJNswBMc5FjInqvKOH8fyYL3ZzGXOHhDRlY0Ag5ok+KoZaSJAbsBG3guIDEOa4FpsCSA1xDgLZgAHeZOy8LNxGpOX+z0cOZLqWzoOJcLiHhpadIk2nlA0nbosHjTg2llh0mxGdmbtdtjG911jWNe0MLgSIIiQTAvafyVh8Z4U17wTUApNH+IIacrQAXHxaTeCeqzwZe6kdOXL6Ti34IvBcA4lrjYgSWkDXmJ3281l4rEZZiA46xt+h7foug47j2UKDadIZn1CXPfoGbgU2gAg5XgZjydGq5QuGW5JcTyEeZmSvbw3JW9ex5eSV9Ijy7Ic2DCGm6VxudfzmukxHt5a9t+SKg2nTT87pKYi/omEpD9hEIQmSSOiBCYU4DwlMSRTFCJSsF0hTEIntE/ZMSgoEBRCCkQAIQhAAhCEAKpqOjgTtPpdQJzXQkykxWlTuhzZvm5feeXRV3CDzQx8ICxAUJXkTZNTEKG2nkgCykp0iWmAl/d3DUEfnJIKI80+QWkzEFjSwgEPykzMgtkWg/5jMztuAs9zYdAuP1WiK1y1xgm4/q/JHmpkaRKNahFwZB/IURUrn6gXDvqEFrQ0HUkmflH39UyGhzD4B/Ud76D07nrrBSvwhyueIytIHI3kjz8JsgVSKZGxMRNrZTpv8A3KaaxykSYJaY5kAifmfVAySnxiu0Q2tVaOQe8D0lSU+J1MpJcXHM0yfFcXkzroNeyipOcPFlzNGu4E6TySFwMwI8TbHQayppfA0Px7i4Zzcve8k8zafmSqSu8RY5sNdsXRrB0Eib7KnCqOiXsfQqlpkajS2idVrFxvyA8vy6RsTuG77lMlMBXPn0TEoF0+qwCIMyL9OnpB80xEaEoSIELNkic11j1TUDY+iL+v0SOPkkbqkQHsCEIQIEIQgAQhCABPpahCEDQ7EapiEJFe50R/8AZ/8AbP8A9yueqfEe5QhTEqekMQhCsyNDD/FS7H7qq74kIUmy0XRt+bKrhtShCzX2s1e0T1/hCi/gPcIQlHQSIa2gUSELZHNLZscN/wCmr/1UfpUWZU/i/q/VKhRHbLekaftP/wCaf6j9GrGQhOH2kS2PG/b7hWGfCEqESNMe2S1NPJUXoQpgVl2WMNqoX6+aEJrYS+0e/wCIquhCpGUySh8Te4+q3K//AF9X+up9HIQtI/cVj2v/AEzX6BMroQsVotkO6Q6lKhUI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jpeg;base64,/9j/4AAQSkZJRgABAQAAAQABAAD/2wCEAAkGBhQSERUUEhQVFRUUGBcaFhcYFxQXFhYYGBkcGhcYGBoXHCYfGBwjGhcYHy8gJCcpLCwsFx4xNTAqNSYrLCkBCQoKDgwOGg8PGiwkHyQsLywsLCwsLCwsLCwsLCwsLCwsLCwsKSwpLCwsLCwsLCwsLCwsLCwsLCwsLCwsLCksLP/AABEIALEBHAMBIgACEQEDEQH/xAAcAAABBQEBAQAAAAAAAAAAAAAAAQIDBAUGBwj/xABAEAABAwIEBAMHAQYFAgcAAAABAAIRAyEEEjFBBVFhcSKBkQYTMqGxwfDRBxRCUnLhI2KCkvE0cyQzQ0SissL/xAAaAQADAQEBAQAAAAAAAAAAAAAAAQIDBAUG/8QALBEAAgICAgEDAgUFAQAAAAAAAAECEQMxBCESIkFREzIFQmGx0TOBkaHwcf/aAAwDAQACEQMRAD8A8NQhCABCEIAWU4VSN00oCB2EolEyiEAOLp1JKal6JHJDLvBsMH1IP8jy0fzODSWjzKjxLBJy6FoPaYkeql4KP8WRMtBIIIBB0GvdPx1JoY7Kf4mt5GACbja/U6KfzGiXoM4JQUis0cGTTc/+VwBHeb/nMKm0tkRi5OkGMphoYWk+Jsu1s6Tb0A9UxjM0RzjvyU+IaMrGm0EnPsWuy2/0uzepV32e4fNUTcXAi95gfr5rOUvGNs3xY3kyKPya+B9lZkuEhwEEnwtLhI01M/l1a4f7FNqMJ3B2G3dXvbLEuojDspEwGwY0LpBn7eSm4f7QtwtJzbuzGZJ1iwA5BeLLNnnj84PekfRQw4IS8XHXyYGN9lw10MNm69YWBxDhHuyW5pIbm9IkeknyWzxX2nfVmPCNbabLCx2Kc57nzO3YEQPkPVejx1l/Ozzec8FehFOVPiaJpwDIJF/WIt1BCTCiHNJjW06W59NFp8Soe9ezIAM+2wLrk9B06LqlKn2ebjxOcW1sqcPwTn6SS4w3WLan7efRLjWNpgAHMfy667h+AayjUcLFtOG9AfCCepkuXD4l+ZxO23Zc+LJ9WTrSO7PiXHxJfmYwVTtF+yOplMCeRb7cl1nl7JX4gWi0ciQojVJ3PqpsNQBuYjfp/bVPNMAac+45j5gygqmymSkVsYYEm4H07KAUrxyRZLi0Na2U1WGAb2A03kqAlAmqEQlSJiJKdWFY/efyR9wqaEmi1NoErTCRCZA+sIcR1KYpKgv5D6KNA2Ce8bC6SLJqA0KE+YHf5JGjf/hI50mUitIQFOpUi5wa0SXEADmTYJoWlwGn/ih38pafQz9kPoIryaRoYDDCnjG02kQ5haXG4ktPjN9AQHHkAqPFGwKn/cHW4z78lotw/wD4yjLSQ+GGNnulgN40JBvyVDilHKajCC0jK4gi4NgW3vq4Ge4us1s3l1Fr9TIWxgKmWi9v83iGlx8J+4hY6tYSptIHf80VTVojBLxlY9mHL/CDzLZnXkO/2C6LhPDXUG53gtvYHX0XT8BxGHLRTDBIs4mC421afILX4xwtobkicozO3Bm7fTSeq8XPzn5fTao+i4/BjD1p2zncVV97hJiX09OkfUwuZcJYWneYvoRp6r0D2W4WKzarSNGhw7jUd1y+O9nyPe7FpkDQa6+c7qeNmgpyh8P9y+TFyVrfuc83Bj3TtfCb7NOlp0m/zWQGS+NJMX27ro6NVzWBviudQB6ZosZJ9BqqtfhUOD3aEzII7RprK9eEq2eLlx+SVFXH4MNDSD8QmLyBsDyOjvMbiFu+zXDnVaTn2GX/AAwSRF4L7k65Y9Vk13GpUNiYk20gaxawj0C7zglBjcLRc2WsaS4zHiL6haB3LQANdVyczK4Y18t/9/B18HFeRv2Oax9d/uXNAMPuT/lboPmB5rmatCPituV2Lce2o5zHAXhzhs0N0Dfp5rluL1JjaVpx20/Gh8yCcfMzWm6WN5TEq7zwrLvDa+Sq2DqYJ7/3gq/xXB5XCCACJbyF7g9LT0B6FYjWrS/fXE3Go31HUX+yhruzaD6plIl2YiPFPzU7mEwBqfz0E+pT6WE3dpttKixNUba8+Q5D83QFUrZHWbNm6D5xqVAQrFJsmDbn9o/N1E8a9PmqRnLvsjQhCZAIQhACpEpSIAltA7fdRlSBth2KYQki3oQpEJQEyRXOTUJxagNiStDhbouDlNoNoEXuDqs8rRw2Ce1mZwEO0B1gAme1o81MtGmPZbx2Le2HB0uDg7OABdt2gDkIm88+Sf7ROD61V7RAe33gHMPe10+jrjodNFFi/FQBAgBw7nYR0ufQJ/vHVBSOWfdRSdbUAm56ZCG955qF8m0u7RhAJzNUrKBLsuhmPNW6fC6k/CT2urbSMYQb0je9lKhNZpcdwO/OY1svbnYAPPhdlzAaaRl0HPsV5p7E+yji9riCACJK9afwP4Hlxblgkxc20C+N/GMsfqqmfSQl9LGlJ0+zIwHsx7k1qrTALbSbXbB7Lz/jfGGSacElpILhEOHloO/mu89pfaJhJoyGsY3M6Sdf80XsL+a4jH8LouqOfTcSXAXnwknQCdtlX4dGTf1M3vodza9Xv+w3hHs7TqsqOIJyCA0kgOqFs5SWCQLibkGbbzn8c4Ll8ZJc6QIN4aNBymOVl6NwQgUWAySJD7BsnLfMCZ5xysB1xvaWjL/DHKNANZnbT6L0MfIk8hzOKk3Gjy99M5nNZIGki0XuLLtmUHU8FSaD/wCm09y+XE+TTHqoq2Aa2xy9TzixEfmq18O1rjRpNbJDIzf0kgADSMrp8wr5OXz8aWuzs4uFQdt7OIweHP7yWtFiAT2c0ED1KwePiKjgNGwB5f3le0UvYt3vXEDUCToGgCB52j1XnftP7PAVam8EzA5Xvy3+S04vKjPJ/ZGfKxKWFqDs4VCfVbBITF7Z8u1TouYXDZmktu5tyOkxI9QoTWM3t00Vng9UtqTtoext947kK1j8GHvOxAknaJABI7lvqovvs2SuNozXV3OEKGVYpi1v+VBUFz3VIzleyXD1Nuen6K7+6BoJIMER+hP3jksxbVJ4qU76wQefoATEyfNTIqHZjPbBTVZxVAiLOHUtIHRVlZm1TBCEIELKRCEAWJGVt73n1/SFC8qRnwdj9R/ZRuU+5o36RqEJ5ZcKiKFpslBupSyGzudFAQpNGqRd4JhBUrtadLk9mgmD0tHmuk4jHvGiRDWutzuBIvuQf9y53gGJyVgeYLdJiRrC6jFhlR4YWy8kDcBti4XNhHXkspupG+FLwfzZh8UazLYx44I52MwNtFVwDz/iDWweOWYEAn/a53yT+J4aG55+I5vN0x28ImP8wVHD4jJUDhsb9RoR5iQriujJun2TVaWR2pMgOB0PiE9Z1IPULvv2e4L31VuYEgRt9VxmOALQQD4PD5G7ZjqSZ6rvP2bcUbSqNzENBseS5+Rbxs7uKvGfR7jg+DU2NblaBGndYnH6722zSBchdPRxLS0EGRG11xPt7iabaL3VaraTnfCC4B1haF8v9KE5JPt/5NeJNvL6/wDZ53xTHO97ULoIcD8xyO3pouUq1BVewuJaLhpbqHtN76RGhi0K9wvi4rE0qkOOYZXiOdpAsd9emu/ZcQ9jWijTdSa10OkHQ+Em/KRa2tl7KlHj1GWzty5I5O1o5mr7RBj5ac0Abw1xiCTHM/bkFdxXtQw3LmkwSJsWuOx1mB9ly3F+GvYCAwNgm0WC5irVJN9V1Q40J9o48/JeN9o7DG+0mZxFPxOPaJ7nQfovT/2b8DDIJBe6148IIEEgn4iYv2C8Rw1VjRTBLgCZqkWdFrA+tl9L+yntBg34emKFVgytbAMtNhFw6D5rh/EH9KCjFOnt/wAjWeUot7f7G3j8IcnhtBm3ILwf2+xtWm6rEhrnEHS83HXRe48V49Sp0yXVGNtrmB9ALlfPv7RfaFlaoRSnKNzv16aBZ/h+NOXUeiccpwwyt18fqcVWxZJkgAidABr/AGVdxTg1IvokeRK32yfD1IBtMXjzAPyXVNw7TS8DQJBLpJLjIBYb6C4jsbrmuG4UueydCSD2gzbewK6o2otygkkA6eEEP35mTHkssjOnAt2cq+kZLROsgWmPiE7KCtSu7ortRsOcRJJjW08/WPO6q4s+J1v4nX31VoykvkrwrnD6+UHrY+eh6xB9VA+42KmwNPMHNvNiIBOljIHRyb0RVPofXE+8Ouh0jcTbbt0VAK8WxMReRqyb/wCpUSEIUhEIQqIBCEIAkoax/Nbby16wlezmolYqOkAjz7iJ+yTNI1pkBCmw1LMfzRQlXeHuhrz/AJYHny8pHmk9BFXIgxLpcYm34UNozr8oKfTfqDaeiic8tMBAP5ZYw7QKjNmlwBjcT1XVGlmqUw8k3AHWQ7bU3yjlBPnxJcZmV6IcvvKMm0yTYloaf4TEkwAIjussnVHRgdpmF7T4TKGjUlx+QvHTQLmV1fti+7exMdCRHnAJK5OVeP7TLL9xfwb8wI3c3LtcthzPM5coVzhnEHNP5osnDOMiJ1HlfXyK38Jw7OZ0ImW9bTHSDI6EKZ0jbA22dfw/2texsZj2DiB5rn+OcUfXkm3TXXup8NwInSSbW0WhS4G4VQCMogQdiVweUIytbPYU7jRzPs5Qc2v4m2gzzPbrK9k9jaDv3RwqkZ6mSoRqYsOZEwIsvPW8Pe7ENDWyyfERr1juvSPZmiWPc0n+Fpy/wi2oHPVc3Kn50YTio46Xsec/tIqOY7LlhseEg980jbZebL1L9rNQe8yjkdOUry4Belw/6aPO5bbki/wzH+7+to1/RdrwD2klugaNJgaeWvouCoMutzg/hMOPhO2iXIxxkj0OBmnjpex0PF8fLRLjd0WIuItboVx+IplziHa/nqulxHD2in/hhoLjYkntfmqGNwYtJvYd4Fys8UqVG/KXm7owIDORkctlA8K7i6F4Cp4jVdsXZ4uRUXeGYnIyo4aw2NLXN/quiq4dwwzZDhnFoNiAZcTzjM0c58lhcILXNykgfHMmCZyNbE6mSTHIFXsfXy0my6QxzgBF5IbmI5yA0dI7REu2Vj6jZmVXgF55HYWsMo+ZnyKp1W/y3Gsoq1vCBvqft9UynVhapGDkm6YwFT4OpBN4sexAvHy+SSrSEZh5jkm4X42zMEgGBJg2Nt0yO0y7jmZa0iLEc457qhWHiMcytrieBh8ZrzN2ubIFtTInQa6lY1ceI91MSpqiNCEKzMEqCkQAKxQuHD/UPIX+U+irp9KoWkEahJjToHqYPhvn9NPqjEUBIIIyuuImG9D2NkVRDL80jTVsmwVAPyiL6mNYzD6XKrYylleRy/Ra/B6ga0SJhxba0bjMYk35R3Ogo8Up+Mv2cT6j+ySfYNelFFd0ajXspX1DRExoOnxXdEE+fLhF1eCqOOHpOicsjfYm5vCnJpGmB7KHtBVL6pB1AbpzIn9Fi1GwSJmFfrul5M3nnrAG+3fqqmKb4p5z6yR9lcekZT77FoTM7rruA1QSCYkb8wNj8/UrlMJoeYWvwvEbG14+X6rLKrR04HR6VwOhmMgAxPfy7GFrcUw7alBzCSCbZmwHA8x+c1zHspjHUy4OvydtE2XUVHOfeI3vGnPUQvEzRanZ6NmHgcWMJ7plQmpJjOGnS13RYeuy6PhWNz13kC7WjXVYArt94XVCG5fDecvlPda3skJqvcBZ1v6oGvRKSvv3HOvFs4T9pLHe9dm5CP0/Oa87BXpX7Vz/AIpt/CDbbVeaL2OJ/TR5fJfaLuHW1w7DElYODfddrw+mMgPqjM/E7OL61YEwAN5+igxbxB5jRLXNz0VTGVQB1WEYnTkl0ZmJcJWVXF1Zq1pVZ7t/yy7YKjyczssYOkQWEak2201+ymxuJL/Dq3NIuSJIEmNOf4FVY+w3IiOck/oPmpGCGujYib67x+clVd2Zp9UU0ikbSndK/DuGo89lVmfiyOVscApCpWEtnL4htJFmj/c4LGW3wTFspUqjp/xHWAmIGx5nVxtPwhKWisexeJVmmq0NjK0NuLCQZc4bQZI00AWISrz3+EkmS6ze25//AD59FSLUR6CfY1CEKjMEIQgBQkSgoKAJKT4F9Py6mcLQf9J+yrJzapAskXZfwZIe5lvG2YOhIEj7qx+7e8oE3JkdY/l9fh7kKiCQGPG1x0LXf8Lc4ez+KCGvgNAmTMFwJmABa+x6qGapWcstnh+LP7u5kmA4mB5WiO/qq/HcCaVZwLS3NDgCQTfXT/NIjaFBgquV0bHXl5pv1IiFxkOc+SS4akmN9fskxpBmxF5v/mE/ZWcZQOYE6PkaiSTrbYTAA6KDEMkCNwQb/wAtx2smgapUVqDoctag3Q66FYzdVvcPcMsPm2w7GTPbpsVGQrC+6Oi4XjC1zTNrT+fmq7unxI1eTYbABGbaCZhcDhMLoR8NhtIJ2jy+S6vAUXMZBAJA3EmCP0XlchLZ6sO0aDfZ6piAc5axk6mDJ5AKz7LYAUMS9syNgAYnn5AFbnD6s0mgAWF+Um/0j1Vnh+AGcuGosWgyO4XNHI5dRMJZGrTPL/2qUbyNIcPmD+q8oXv37QuB+8pOjUTC8FrUiHEcivV4cvS4vaOfkK4xkhKTSSAF3vCmkUyBcjU8lxNBmXxei6LgPFTOTQGJWnITkujbhtQ37lzFNgfP+yy+INNydNgug4rhxaDYxdc7xSsAIn+ywxOzozaMWqLqKprA8krjKawLvSPIm7Y9gk27+inqHwDncmNL6fIqFmh6mB90/E8r2gAfM6dSUwWiIPV1mL8N/wBQqMSmpVY1NxJnUMx8I1MD87re4hhPdU2tEDNAHUixJ6kz6dkz2U4Z70l5JaKcXgOBN9AbEgCe8JntK7K8hriRpDiCRzggAcxpueahu5eJqlUfIw3662GnZNzICHLU5hEJUiBAhCVACJ2W0pqc0oGhWNn5pCnUKmVwPr20PyT6tCDEyNR1B3SK9i1ghnpuY0DM05gTyMA9LW9UzAPAeWT4XaHbMPhPrbzVbDVcrgdgb9jr8lPjMNlNjmDrh0RIOny/LKdMpO1fwbXGXGvQa6CX0nEE82m51uSCCJvoOq5vZdB7N8WDHBpsDZ1gZGxbP8Wk62HkW+1HAxSIqU5LHTNwbyYNgLHtaOoUp0/FlSj5R80Vqrw+lpeJnkRr87+arYWpLXCDPxC4gFs57f0n5JMO4lkcj9bj5hVQYMqkvYlvTGuEFaDKhLGmd8rvS3qCe8FUXGR2+n59VLg6wBIPwuEHodQ7yPyJ5pyVohOmdjwniDAySYn/ADWg7dNJv17LveC4kVaILiJA1H/xP6+S8s4e4NblcCbkO9ZgeR+a63h3FqdGAXFrDAztghmt3DlpPS+l15fIx3o9PFkTXZ2GEqODnXIE/wAJINpmYT8Lxt1KuTJc0DxOIggTEOy2PQgTbQzI53DVcxzfvWFDdQXVW3vqInkJmFa4pkdScxmIovfUDrteBlOrdTJvHrouP6dM6njUtnTca9oqVek5lNpqPcLBrmgztqbei8L4lQNFziWtNSTMw5rZGgabE31dOgsF33srjXYXMcS9jAwal7SXAxEX6rmva7GUK9Quo1Ww4kxDwb3OoG5XVx/KORra+TCWJKNL+xylGpJ5krQovAiNVnuokXAPfb1CKVUQZN9ui9JqzlUnHpnQV+LS0NOw17rAxeJk2UdZ5nVRIhjUSMuVvoKggpAbI1P1Skyen0C2OUkoHta999o+abVMHt+FPbUgRzg+mnluoQkV7USYd4B8QsrLcPnflY1zi7Qb9x2v0UGHptJGZ2UbmCT5Aa6rbp8Uo0WFtHM4mJcPDPTM4T5ZRfTmpfWjSPaplrA4/wDc2Gm8aZrtv4nc9pgAbaLnsfiPePLiInQcgNPzmSkxWPdUgGA1ujRZo6xuepkqGmdjb9UlGu/cHO+vYjCCpH01GVZk1XQiEpCRMkEIQgAShCRAD2BWqPjbl/ibJb1EXb8pHmqtPVTMYQ+N9u4uFDNVohqU481o4Ie8pe7A8bbg9Dy7Sf8Ad0UFSHzoHbjrzHQ8tlBhcQabw4bajmNwUPtC+1hXo5e41WrgPaDwGlXGemRE/wATeo56D0Ch4hQY0Zxf3gkDkCJv1WaWWnZHUl2O3F9FgNDXlocCNnCbgiRbbsdCoX3AA/NkyFPhjLmgazE91RK7IHtjaDcHukIhPqzJnUG/PqlAkdR9Pz6oJaNfh01GDKL0hL9LsBkPjWW/CdbZFe4A8Z6bXMLi13iaRLcuoBG8gG36rnsBiXU3hzdR89iOxBI811XCKodXpvYYAOcTPhAIJbbSHW8xfVc2VeNnRgkrQ3ins291V7qjX+7bmh7fFABs3s2Y7C3JYGO4fUokfykAsc0mCDoQfzde8UAyrTDHBpa5wknYkTlM7zBBtMgjQLg/ar2HJqONBxgySx1g06Egm8eRlcOHm+rxn0dzxKSdLs88q4yo8y5xceZufUqs4nddNR9lKsAnICTEGo0SOYvYX79E3F+zbmtNQtAywcreetyV6CzQurMJ8ebjbZzr6XczpYzpP52TWq7i2OLiSZdLp8409VVbSlwHUC2q2TtHHKNMeG2+ahc5SV3Xi1vt9lEU0iZOwClFLRsXNzppr/f0SUacz+bx9/mEjN/zv+iASGvP502SBDikTF7jgEgTiIumlIbJyACOo/P0UBCnJBbG4Mz0ULwhDkWqBa4eIkWN9bgW9YhVXDdDHQZUuIdc6X0+2iWmF2iElIhCogEIQgASkJEqAHMcrOIBs4aQI+iqKzrT1+F1v9Qv9FDNYvqgxhBgjTmoXDNcf8Kek6Wlp9d5Gw729FDSMH6jmOSaE+2W8DXBb7t94+DQX5E9b+qgqV7kRA0A5JmIDZlkxbXUHfymYSVXZvFvv+vmivcVvQwp+GPiG0n05FRoBTJvuySowg3BGYSLag3H2KWk+DDpjcb/AJISVH3B6fn50U2NwuUmJcBHijWQPuYSGVTzWtwPioplzXWa9pEifA6LPgXI2cNwSs7DFs+KY6Kxj2MBb7twcAC0nKWmQfiIkyCCIIjtIupJS9LF+p69wHi3u6Lm7kExOZrma+HnluOxla2MxVOvEsJNswBMc5FjInqvKOH8fyYL3ZzGXOHhDRlY0Ag5ok+KoZaSJAbsBG3guIDEOa4FpsCSA1xDgLZgAHeZOy8LNxGpOX+z0cOZLqWzoOJcLiHhpadIk2nlA0nbosHjTg2llh0mxGdmbtdtjG911jWNe0MLgSIIiQTAvafyVh8Z4U17wTUApNH+IIacrQAXHxaTeCeqzwZe6kdOXL6Ti34IvBcA4lrjYgSWkDXmJ3281l4rEZZiA46xt+h7foug47j2UKDadIZn1CXPfoGbgU2gAg5XgZjydGq5QuGW5JcTyEeZmSvbw3JW9ex5eSV9Ijy7Ic2DCGm6VxudfzmukxHt5a9t+SKg2nTT87pKYi/omEpD9hEIQmSSOiBCYU4DwlMSRTFCJSsF0hTEIntE/ZMSgoEBRCCkQAIQhAAhCEAKpqOjgTtPpdQJzXQkykxWlTuhzZvm5feeXRV3CDzQx8ICxAUJXkTZNTEKG2nkgCykp0iWmAl/d3DUEfnJIKI80+QWkzEFjSwgEPykzMgtkWg/5jMztuAs9zYdAuP1WiK1y1xgm4/q/JHmpkaRKNahFwZB/IURUrn6gXDvqEFrQ0HUkmflH39UyGhzD4B/Ud76D07nrrBSvwhyueIytIHI3kjz8JsgVSKZGxMRNrZTpv8A3KaaxykSYJaY5kAifmfVAySnxiu0Q2tVaOQe8D0lSU+J1MpJcXHM0yfFcXkzroNeyipOcPFlzNGu4E6TySFwMwI8TbHQayppfA0Px7i4Zzcve8k8zafmSqSu8RY5sNdsXRrB0Eib7KnCqOiXsfQqlpkajS2idVrFxvyA8vy6RsTuG77lMlMBXPn0TEoF0+qwCIMyL9OnpB80xEaEoSIELNkic11j1TUDY+iL+v0SOPkkbqkQHsCEIQIEIQgAQhCABPpahCEDQ7EapiEJFe50R/8AZ/8AbP8A9yueqfEe5QhTEqekMQhCsyNDD/FS7H7qq74kIUmy0XRt+bKrhtShCzX2s1e0T1/hCi/gPcIQlHQSIa2gUSELZHNLZscN/wCmr/1UfpUWZU/i/q/VKhRHbLekaftP/wCaf6j9GrGQhOH2kS2PG/b7hWGfCEqESNMe2S1NPJUXoQpgVl2WMNqoX6+aEJrYS+0e/wCIquhCpGUySh8Te4+q3K//AF9X+up9HIQtI/cVj2v/AEzX6BMroQsVotkO6Q6lKhUI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256895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957108"/>
            <a:ext cx="27051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47156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Magiczne rytuały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11188" y="1131888"/>
            <a:ext cx="8355012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pl-PL" sz="2000" dirty="0"/>
              <a:t>B.F. </a:t>
            </a:r>
            <a:r>
              <a:rPr lang="en-US" altLang="pl-PL" sz="2000" dirty="0"/>
              <a:t>Skinner </a:t>
            </a:r>
            <a:r>
              <a:rPr lang="pl-PL" altLang="pl-PL" sz="2000" dirty="0"/>
              <a:t>był swego czasu najbardziej znanym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amerykańskim </a:t>
            </a:r>
            <a:r>
              <a:rPr lang="pl-PL" altLang="pl-PL" sz="2000" dirty="0"/>
              <a:t>uczonym.  </a:t>
            </a:r>
            <a:r>
              <a:rPr lang="pl-PL" altLang="pl-PL" sz="2000" dirty="0" smtClean="0"/>
              <a:t>W </a:t>
            </a:r>
            <a:r>
              <a:rPr lang="pl-PL" altLang="pl-PL" sz="2000" dirty="0"/>
              <a:t>klatce </a:t>
            </a:r>
            <a:r>
              <a:rPr lang="pl-PL" altLang="pl-PL" sz="2000" dirty="0" smtClean="0"/>
              <a:t>automatycznie </a:t>
            </a:r>
            <a:br>
              <a:rPr lang="pl-PL" altLang="pl-PL" sz="2000" dirty="0" smtClean="0"/>
            </a:br>
            <a:r>
              <a:rPr lang="pl-PL" altLang="pl-PL" sz="2000" dirty="0" smtClean="0"/>
              <a:t>dozowano ziarno </a:t>
            </a:r>
            <a:r>
              <a:rPr lang="pl-PL" altLang="pl-PL" sz="2000" dirty="0"/>
              <a:t>głodnym gołębiom w przypadkowych odstępach czasu. Gołębie skojarzyły pojawienie się pożywienia z wykonywaną w danym momencie czynnością i powtarzały ją </a:t>
            </a:r>
            <a:r>
              <a:rPr lang="pl-PL" altLang="pl-PL" sz="2000" dirty="0" smtClean="0"/>
              <a:t>w </a:t>
            </a:r>
            <a:r>
              <a:rPr lang="pl-PL" altLang="pl-PL" sz="2000" dirty="0"/>
              <a:t>„rytualny sposób” </a:t>
            </a:r>
            <a:r>
              <a:rPr lang="pl-PL" altLang="pl-PL" sz="2000" dirty="0" smtClean="0"/>
              <a:t>w nadziei na więcej.</a:t>
            </a: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dirty="0"/>
              <a:t> </a:t>
            </a:r>
            <a:br>
              <a:rPr lang="pl-PL" altLang="pl-PL" sz="2000" dirty="0"/>
            </a:br>
            <a:r>
              <a:rPr lang="en-US" altLang="pl-PL" sz="2000" dirty="0" err="1"/>
              <a:t>Derren</a:t>
            </a:r>
            <a:r>
              <a:rPr lang="en-US" altLang="pl-PL" sz="2000" dirty="0"/>
              <a:t> Brown</a:t>
            </a:r>
            <a:r>
              <a:rPr lang="pl-PL" altLang="pl-PL" sz="2000" dirty="0"/>
              <a:t>, brytyjski psycholog, powtórzył to doświadczenie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z </a:t>
            </a:r>
            <a:r>
              <a:rPr lang="pl-PL" altLang="pl-PL" sz="2000" dirty="0"/>
              <a:t>ludźmi, pokazując jak doszukują się wzorców w przypadkowych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zmianach</a:t>
            </a:r>
            <a:r>
              <a:rPr lang="pl-PL" altLang="pl-PL" sz="2000" dirty="0"/>
              <a:t>: </a:t>
            </a:r>
            <a:r>
              <a:rPr lang="en-US" altLang="pl-PL" sz="2000" dirty="0" smtClean="0"/>
              <a:t>Trick </a:t>
            </a:r>
            <a:r>
              <a:rPr lang="en-US" altLang="pl-PL" sz="2000" dirty="0"/>
              <a:t>or </a:t>
            </a:r>
            <a:r>
              <a:rPr lang="en-US" altLang="pl-PL" sz="2000" dirty="0" smtClean="0"/>
              <a:t>Treat</a:t>
            </a:r>
            <a:r>
              <a:rPr lang="pl-PL" altLang="pl-PL" sz="2000" dirty="0" smtClean="0"/>
              <a:t>,</a:t>
            </a:r>
            <a:r>
              <a:rPr lang="en-US" altLang="pl-PL" sz="2000" dirty="0" smtClean="0"/>
              <a:t> </a:t>
            </a:r>
            <a:r>
              <a:rPr lang="en-US" altLang="pl-PL" sz="2000" dirty="0"/>
              <a:t>Series 2 Episode 6 - Part 1</a:t>
            </a:r>
            <a:r>
              <a:rPr lang="pl-PL" altLang="pl-PL" sz="2000" dirty="0"/>
              <a:t/>
            </a:r>
            <a:br>
              <a:rPr lang="pl-PL" altLang="pl-PL" sz="2000" dirty="0"/>
            </a:br>
            <a:r>
              <a:rPr lang="pl-PL" altLang="pl-PL" sz="2000" dirty="0">
                <a:hlinkClick r:id="rId3"/>
              </a:rPr>
              <a:t>http://www.youtube.com/watch?v=IDi2NlsA4nI</a:t>
            </a: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dirty="0"/>
              <a:t>Uczestnicy eksperymentu mieli spowodować otwarcie drzwi, za którymi leżało 150.000 funtów. W tym celu musieli zdobyć 100 punktów ale nie wiedzieli za co je dostają, więc wykonywali przypadkowe czynności. Licznik dodawał im punkty w sposób całkowicie przypadkowy, ale </a:t>
            </a:r>
            <a:r>
              <a:rPr lang="pl-PL" altLang="pl-PL" sz="2000" dirty="0" smtClean="0"/>
              <a:t>ludzie tworzyli sobie teorie i uznawali za </a:t>
            </a:r>
            <a:r>
              <a:rPr lang="pl-PL" altLang="pl-PL" sz="2000" dirty="0"/>
              <a:t>przyczynę zdobywania punktów przypadkowe </a:t>
            </a:r>
            <a:r>
              <a:rPr lang="pl-PL" altLang="pl-PL" sz="2000" dirty="0" smtClean="0"/>
              <a:t>korelacje. </a:t>
            </a:r>
            <a:r>
              <a:rPr lang="pl-PL" altLang="pl-PL" sz="2000" dirty="0"/>
              <a:t/>
            </a:r>
            <a:br>
              <a:rPr lang="pl-PL" altLang="pl-PL" sz="2000" dirty="0"/>
            </a:br>
            <a:r>
              <a:rPr lang="pl-PL" altLang="pl-PL" sz="1000" dirty="0"/>
              <a:t/>
            </a:r>
            <a:br>
              <a:rPr lang="pl-PL" altLang="pl-PL" sz="1000" dirty="0"/>
            </a:br>
            <a:r>
              <a:rPr lang="pl-PL" altLang="pl-PL" sz="2000" dirty="0" smtClean="0"/>
              <a:t>Nikt nie dostrzegł nad </a:t>
            </a:r>
            <a:r>
              <a:rPr lang="pl-PL" altLang="pl-PL" sz="2000" dirty="0"/>
              <a:t>drzwiami </a:t>
            </a:r>
            <a:r>
              <a:rPr lang="pl-PL" altLang="pl-PL" sz="2000" dirty="0" smtClean="0"/>
              <a:t>dużego napisu: </a:t>
            </a:r>
            <a:r>
              <a:rPr lang="pl-PL" altLang="pl-PL" sz="2000" dirty="0">
                <a:solidFill>
                  <a:schemeClr val="tx2"/>
                </a:solidFill>
              </a:rPr>
              <a:t>drzwi są otwarte</a:t>
            </a:r>
            <a:r>
              <a:rPr lang="pl-PL" altLang="pl-PL" sz="2000" dirty="0"/>
              <a:t>! </a:t>
            </a:r>
          </a:p>
        </p:txBody>
      </p:sp>
      <p:sp>
        <p:nvSpPr>
          <p:cNvPr id="2" name="AutoShape 5" descr="data:image/jpeg;base64,/9j/4AAQSkZJRgABAQAAAQABAAD/2wCEAAkGBhQSERUUExQVFRUWGSEaGRgYGB0aHBocHx8bIBwaHBwdHCYfGx4kHBsfIi8gJCcpLCwsHB4xNTAqNScrLCkBCQoKBQUFDQUFDSkYEhgpKSkpKSkpKSkpKSkpKSkpKSkpKSkpKSkpKSkpKSkpKSkpKSkpKSkpKSkpKSkpKSkpKf/AABEIALYBFQMBIgACEQEDEQH/xAAcAAACAgMBAQAAAAAAAAAAAAAFBgQHAAIDAQj/xABLEAABAwIEAwUFBAgCCAQHAAABAgMRACEEBRIxBkFREyJhcYEHMpGhsRRCwdEVI1JicoLh8DOSFkOTorLC0vEXU1SUJERzg8PT4v/EABQBAQAAAAAAAAAAAAAAAAAAAAD/xAAUEQEAAAAAAAAAAAAAAAAAAAAA/9oADAMBAAIRAxEAPwCEznLs/wCK4f51H8aIHN3VIX31E2+8d4jrSV9kfwzg1oUEkweYM+Vppnwo970/GgBPYbFoKisuxBvqJGx6Gh7GPcOqVr90/ePh41bmXkLZlUTb6iheccHtLMpASoyNomaCtGsYuFnWqwBHeP7QH4014DNC9hVKJOpKSFX3IuD6j8aGZnw0pjXNxp5W+8nlXXhxghjEHlHrMKoHdjGjUFSpJ0wbA7AiQdx1+PWiDWJ1Fau1WtO4CCIHiRJ8tqXvtPZjWTpCbzXLB8aIdJERPd1FIG8dDHqRQN2EzyW+zM6tJvaN/wCtIvEXF6krW2zugHUs3vIED470c7QpJI3DayPMaYqrWp/WapnQZnfdNAXTxTidJWXlkhSReCIIUdiP3aa+FuMO1UlDgCVnaNlRuPA+HOq6Qr9Sv+NH/C5XpeKQ0pJgiSD4hVqC1cblfaYkqQ4pslANu8LEgWNMeVYFxCEJdWCqJk2n0P50CyzGa1IcFtTKVfEzTG3m5kTpI03BsZjmYje1AVOHC4BEQUkG14UDy8o9aDZw60rVraa0pmSpCT6kkVNcx+pSSDF0Cx/fEifiKr7iZt3GY1bLZJabKkkbAr0qEk84UYHl40E37bla5Cm2Tf3kpKQPVIj50UwHBmXPizZEixbdVB+JIqIzwerDYLENHSe0QL/sxc3N+XzpK4J4hVh32miT2boEjooqUAr5AGgsfKM+w2AS4wgPJCXYuAowU+9YDukjzrbMeJC6Rfu8h+J8aE8aLShpCyAVF8iYvZpPPfnQPBYskg3jrQWw2+a2xmJIbWoG4Qo28ATQJnOrEhp1Q5GAkc53M1LazVBT+sStAMjvCx8JG1BVaOOc0YgLceEf+Y3/ANSamYf204xPvBlfmiP+FQpw4u4ubw4NyoXISm5IB33gDxNJB44ZcKO1wvdXsohK+ZFwUjpQMWW+21alBK8MkyY7qyPqDVnNZgCL7+G1VXiMuw5Y7ZjDNLUIUCjukjqI5jp1ps4azVD+tJ1hSSJBSoQTf7wFAy5hnLTDZccVpQIvB5mBt4mouG4vwjnuvt+qgPrQjizIzimCwVFAKgSoAGAmT16iq3xvs5Uk9zEg/wASCPoo0F4NY1CvdWlXkQfpXbUK+ef9DMWk91bfosp+oFO3BeFfY1IfWrtNQ0yvWII2BkxPSgtGvDQsPkJkmqfPthxiFHUlsidikpty+9QXa4sVDdxSU7mqsZ9s5UP1mG9UOEfUGmHhviRvHatLbiNO5WoHfpzO3hQMbubJnmfKayoymx/Y/rXlBXnEDQVo1CSFT8qhtPaVeBEHznepHEeJSgpJIEgbmOQoWnHokQtO3UeHjQHMLjykEA2PyoixnmpV9kkRPP8AsUJyzGAGNQ670YRmADiAeZiY6i1BEzTEdoqBBmoP2cNtKQBAhR8yRvTviVgsqsNvClDFr1BVo7p+hoNmssTikFpSinUkGRvYg863yz2dkKhLsaZPeQDPO5BBrlkKv1rZHMBPpH5mm/LmyVG0WoAqGNK9JIJSCCfKJrjn2SMu4cnSA5pI1gXG2/XlWmDxMurJJuFEdNx+dbrdsRyoK0Xlelp0FQBSpJg84S5t6VDYwynexQgSpUgD+Y7+A3NWbl/CbeMWNfaJTZSk2BsCAmRtv8qI/wChTeCTLQ1CI1qMrAPK0CCTyFBpluHCFJQNktBPwMfhSpxO5jlYlYbQ+ltCoRoSoAgfeke9O9MzTxCzG+gR/mVTXlxbW2nWASLXHj1oFrhXFvLZQXkqStLgSdSSkmFJIMEDkflXmS4gM43EBdiXFKv0PeBHoaauIMWEqZQB0NrQAZ/ClvifJg8daFBLoSUg8iCCAFR0mxoO3GvFCRhnI/Zj4g1T2CbUp/DJTuezA/zT+NGcz4fxriOz7JZ/WciCCI3mY3POmThbhMYY/aMQR2iGwEI30kJgqJ5q3gC3PyAnxYyHtDc+66pat/d7NoDYcyDRXKMuIahSAkfdBMkDlPjPIULypsR2irqWsq3mBNvX8hThgXUqg9IoJuGYOkDSNq6v4Ukd06elgRXv6SG0R9a2GYhQgiPMRQKee5ex/rW4MEakixmQfQzMUmcRZf2ODbaahTaHQ4rmoBIUZJ02ubwatbFolDhgERcHY9aq7PcP2nbJYEobbUrQTBAAOpIPOJkA8hQQfZlmClMOtq2CklP8xAI+lWi0rskBSjpmTzNtzIAPKq74BynsWApQhTriIB30ggj4wT8Kj8ccSYxvF9jhe0CUISpWhJUVFV72NuXoaCy87zMIR2ijpSEqUf4Qn+tV9kmVYjM1ds4ottn3EX03UQLAibRJO9GlOO4nAhTqVAqaOoKBtdMiDe8G3jTPwctP2ZpI5Kt5TMfKgr/OsX9gxyGU6g0sCUKUVaDYSCTIBMmJ2NFsFlBU4VIccSVOCQCDMAE7iQDN4MWFRPbBh0uY/CBH+KZSf4QQR8yq9FcNmiMK2p9wnSlR23J90R1vyoGtbhDZkzCTfflS9xbxi1h1BpDfbvGwRAMDxJ8q9y7i9GKaOiTBAOoBJEkQIFojnUvLeEmgXnzKnFiSSZuoGw6AWFAPy7BsYgFWIw+FBCNZSEXCeusJAJttXTDdlh3FpYY0A6boulW8He25t4Uue0PPgy4MMweRS7G0kJhI8QDJ8SOlEGHz96eU7b6R186BlS6ayhP6Wj3RbyA+hrKCrsTn7Dtnm3VJGw1zHxqM49gNw28B/LUIoE7iueIYkEc6Aq07gfuuPIPl+RqSy9h5SoYxcpuNSSYPqk0r/o5XhXv6PX4fGgdlZqoghOY2PIpt/wANcGsGpQj7enyKlfir8KUDly+g+IrBlbnT5j86C0cFgkpSwW8V30FJWFLbKVgRITsU/E03YDHwpRCkGQQBqR6H3qpbCMjSnyFSvsnnQNqMjzQLSSnDkXEgzExJgXO1dcXhMyS4QMKh1APvpMah1AUsH4ikDNG1JSCkqmeU9DQ4Y99Oy3R5FQoLXyrOMxYcM4Bamyb6fe8xciY5bV5xTxXiHHAlvCYgtpAN0kEq52g7bfGquTxLi07Yh8fzq/OuyeMsZ/6l31UT9aB3YzxeoqVhnh3QNvE9QJ3pvyx/Xh0LKVN6iYC+6SOoncVWmRcXY1YV+vVaOnj4UeZ4pxwEdqCOhSkjxsRQMvFfEDSMQE6/cCZIIiIuJnxoK/n6HrJWPiOXrUTMePMY02VkMqAIEFpHP0oKr2sPGy8NhlebY/Kgc8HmaUoHaKSEExvvUPO8wQWQlp1BvZM3I5gTv5Urn2npV7+Bwqv5BXZ/2nocQEnBNSkQ3vCD4dPSgZckOtCEDcJH4mnDCqaSiFm/TUfzqpstzR8NF0FLYWY0pTO1tyetQ/0xilOJAKlqUrSAZ3NotNBcbma4cW1pT6x8f+/OpOHxTa/8NaVHwBHwuQqqTzNjEdotDqSlSDpKQDawN9Q6GvcHgHSlela0aUlQKXCnYTPvR6UF4nGgJUk2JMEHnYx+IoMzkZ1d6Yg6hyuIEzab8h50F4f4Ve+zYd1eIeWVDWpKjMKNwJJJMbUV4pzxLCAhx4sSdQcCQqDaEwRFwT8KD3OsKhpTSEEkkgmesL/Kt8tIS4pRGpWgJJ2sDP1JMedKK8yQ8vUnNdSh7utlMJ5bJA5E0byTE6dfaY3DuFQAFtEQTv4XoGrFZkPs8QRqV8Y/rFA8FgnxBwy29P3UL1DSZjcAyN65ZyX1pQMOvCLCUQdT0EqKjMQNojfoa6ZMMS03dklaEHTodaUFLiB98WkzfkD5EIbXCzyn1Yl8h16I7nupSJ92b+pA+sjc0wRdwnZ8wsLBMwTJsYvcK+lH8vxmJaZIXhXystxILZTOxkhwwYnlQ9OYqbSlLmGfFgfcCwenukjcbb0DFlXDOHas20UhRHOZjbdRqHxPxj9j7VKGyZnQYlI0j7x8xtzmiIzVKFBalQgDVfoBO288o60m5rn2GXcOSq/JYPwIigV8jyhzELS87q0ypalHdaiom3XlJonxRjF/Z16JuuFEckg/KbCmjg3MEHRKxAF5PICTvUDt2ne0LhSFuGbkSmb7E23jag84c4ccZa0uLSqYIgyBI2kx9KyjScelsBOnYDYDoK9oK7TljQ3KVCNoIPyF59KjOZagSY3P16VJU6gGCpIPQkT8K6Opt6j6igD4/CoaRqUT4DmT0o17NuHGse6526yhtoJ7qT3lFUxc7C3IUrcVukvaeSUj570y+zLFvJ7fsoCQlK1kiSYEJSBtzJv0oHvOvZvhXMMXcGHApIkJUVd8DcQu4NrbT6zVfYbJUPICkL1JP9kHoaufI877Rsau8YuetVGnJ14LGlAMtPSU+BFx8pHwoIeV8JuS2pLg0EjVO4APLrTSjhRQUAFKAJhJITBO/Wb1zyjE/q1IPdInSrf7xHp69KLtYpYCRqQOplYi45cxE/EUAR/gtQ1EqumY+X50AzHL+xEuKAnZO6leQ3NPDrsuJiSJVHlFVtlePViM0S8ZhK9SfBKDKQPhPxoNszLmH/xmHm5iNadJIM3AP8NS8qYGIEtEKjccx5g/XanD24Y9D2EbKCSQ6PQaVzHhMedqqXAZmrDrZdRuJkdRqMpPgRQNjuU4ltZ/VlaYB7ibgX5C5+dNmF4bdCUSypRiTB22sb73+tFMA+CvUNihCh5EqIoy1j9JJCYKt4UfP60CpiuDnFjQpAI3IV5HffnS7mPDjLSCp1ltAG6jYf8AerUexRVEW1KvH8Kj+FVNg8SrNMycCieyAKWxtCQtFx4mJJ6+VAJBwBiUpEmASFgWjn6imHDcHMFvWlgrESNKlX8oVeuHtty3s14ZSWg2C2oGALqBFzFp06f7Fd/Zdn6m8a5hFXbWVFI/ZULmPAgH1AoOmGw2lCkhpQCiSkE95JJIPvxqSSN531b8pvC2AbRi0uPrQlLR1RqBOqLTEiwnmbxW/EmMjF4ZHJeHuPHtHlD+/GoD2Ha7IqJAcJMSYgbAfL50DVxrhmXFKxLLjeopHatk3WkGAvqCmTeLg86E4DhPWntEuIU2ffSgnUU/sklKbEb22nbeh/Db7BWS8pBVe5IuIiJpl4DCUrfaCpQUamz+6ZEeYNvSgcy4Cw3A3IIA/vaqt494ecfbKVKKdb5cRYqhBBAEyOoPhNWmhmGOzBghESRPy51W/tSzBWGbwmKSlSX0uFpQ7wQWwCrTpNoNrjp4CAR8oyFOGeUlTiVnTsEkEbb0zN5WhQkgUxpy9jGBDim0kLaBnYwrlIg8qPpwzSO6Ee6PdkGNo8ot8aCmeIOHHlOlTJARAFlxeJNvWhycnxydgs/zg/8ANVkcT5n2Ke62la1KKW0AdLFR8BHxI61NwGRhjDuOYtSlr7PVKQUhC/upSB3Im3eBJPnFBWWHGPReXkjnB5ehpxw68QPdxDo/mNeZP2WYYVUjQ6hWklBi8wFAdD0NNuS8KEJOtQXKoB0xAAsCJM9SaBNzfiXHYcI0PrVqnkFbR4eNC1+0zHffUlX8Taf+mrIdy1ppLjjpKUtokq5RKth1MAR1qtM043JUrQ2OzC9ACiZO/Sw22vvQeN+0R0mCzhlSebKfwFH3sZqMrweFWf4Cn6GvcuwwxmFUtjSlaVQpK0g3mNOoCwPJQphy/h5biTqASqT3dQVabGwoFnHe0JvD6ULwSD3ZEOL22G5nlWUVx/CzKnFFaW3DZIJGwCUmPio17QVLjGyFqChebz1ph4eWpWHVqnununwEH5VOxLCHD30A9FETt4gT4b11cSUNwlIAjaNh4RQB+MMsJh1PIQr8D/fhRb2cY8NhSI9+J8o/pU9sa0DnO4qI3kISsqa1Mq0wREpjqOnlNA6ZJiktNuEqEEKsDcG8UKzPGJxD6SmClsSVcgSNvOJNC08GulSdbyjquAkG9puq4HrRZjBpbQW4CIO3wm95PjQRMM3+rUpI1KSXI8TqVA9TFVirNHu07QuL1zM6iP7HhVucOd12Af8AWLHnJVTphcEkklSUm3MA/WgRMhxSnWsO4od5QJP+VV/WJ9aW8vy44bElNpBVE9CDpPkQaeG3QXQowACoiPIiI5CD8q443JE4klQspIMK5iZtH3h4GgHY9htbSw6AkFO5ve8Qaqp3BlSmm0d4klKfElZAqzsw4Exbo0l5BSYIkEEC9inrf5VJyrgMYLQtffcMwo8ryYT93ffegL5bhQghv9httM+Wv8qrPiXjbFfanA24ppLaylKUwPdMSrqTE3qxW3yHV6d9KN9t1z8qcMJlbDigssNEqgkltBknmTEmgVuFczVicMw6sQpU6o2kBaZHnE0L4cw7OGdKAIcassnncbeG1POP0Jd0pSEpTMACAO7EAC3OgeL4dTjVK0Sh0J98dAQQCNjcW250Av2jvN4zCrBKQW0KcTf9kAfPalL2b5Wp3NVuAHQ0pZJ8SSlI9Z+RpgPszdfltWISAmyxpOoyomIJgfPanfJ+HkYJOhCdMnUozJUSbknnQVhx9iNGLwxG6cO0fms/jUx7LUPILnZheq6ROwi1C/aAqcY2OmHZH+4D+NFcgaJwzqgSC2kEXtdQEfOg0yLhsJXJwqFJ5myo9JP0p44cypOFU6WyCytIIE3QZuPKq6b4jW0u2ogHmYB+FTsx4pVpISRK4uOm5+JMUFp4LMEuhS0mUgwD5c6XfbRhku4Ds/v9ogoHU94R6iaI+zvBqOH1qEJUQUzzjnHTaPKtuKsgUt9LoBVAkT7qCBdXnHM+MUALL2hh2kpUf8JlMkfu6iaWeHvaecTjA2phCQskIWPfEj7xiLxy28aNu4w61p0hSSADP8O3rNMfDvC+BRoW2y0hUAjugqFttRlXxNAFfxAS62VDck+cLJIv6GtPaZmyBhWG0qAU4+2paeZQnUoHwukH4VN4pwyHFLbQoNrBV2ZEd0wQbcwenrVfOcE4hbiXcU+nSkQV94klRVESAkHvAXPKg6+zHBK0LXyUpCfM6kk/Sm7N+O2WHgyoKKhGpSRIRPW97XtWmBQlhtKGkwlB2FyYCj6kkVplnC2HfexDjqVrUopNiQBqBBFjedM+FBJ4zwa8SwG0KCUlxBWTzSkFUfFQPpVdZ5wa7hQypZStt13UFpmPukJM7GAo1cmb4RsYYR3FKVaSfugD4bCq+zbK8xLTeGU2UtIUXCo965CkiIvABJj97woInsxUUB03IUtAjxkkn4U5J4paS8cOHQHCZ0X3i94gKjlM0Cy1tOGbQlKTAJJ6kxE/OuWQcEtKd+1qdXq7ZatOnumFSLxvyPlQM2IQldySBKiIMcyPwFe1yz3KkpSyS+EEpPLcTvv1JrKCv385cZUUrwywR4/kIqK5xWCCC0q45n/+aKnixg2KXz/s65q4jwx/1eI9FpT9KDjk2fFxxCC2QNtU2Frfdtt1pozNYThlq6JMeJjalJ/iDAkkKYxJ831fTVXNOf4BIthXgfB5Q+iqC0GsUA2CCNgLHcQOlV67xoorXDBVK1RdXXf3IqK3xdgx/wDLv/8AuF/9Vd0cf4ZOzGI/90v86A1kGPeS6jVhlwtz3tQhIUd9rxN4p+Xi1JQ6soUAltSp6wJqt0ceYd1CdWBQoDbWUqPnJbmfHepLXGjA93ApHk5A+GigjDiB10BxGCxBSi6iEqUB3Tz0dDNFOFeJJcX2jamhAjtO7N7gSBXmbe1E9n38LrTYQpYPO3+qpd/8SGN/0WxPXu//AKaB+Geg45tO6VNKkpukKkFIJiAYSdzN69404mbbQ2dbSjqNi4ElIjeAFKN+QFImL9qyXCCvLWVkCAVQTHS7VcUe09KTKMsYSRsQAI9Q1QSWuLiXFrQyVplKEnUUyTq6onnFWfl+Ic0Na2lIUBCkyDpIJEEjw+tV/lftUcck/ZUJgjdRv4+54US/00K1azhMOVndXM8rnTJtQSOI87eRiljsAUhZCT2oGqwgxpMWUDfqKJcLcUpSFdukMkrjVrCgbWmw0jodqB5z7Q3dCVHAsPGdIBBXAgmw0mBahI9o752yjD/7I/8ATQPeB44adxD0qbQhOlLSl90uETqVKgJvECTaDzqDxDxo/wBqQzhS6kJA7RK+6ZE2MEWnrSifaVihb9GsJ8OzPPe1vD4CrK4WYU4wHMSwyhxcK7NKLIFoB1TCouYiLDcUCljOB1Y5tL8dm+AhBKiQhSEjTMQTIAHumD8668RcPDBZepCFFbjhBUYiyTNhyE9TVhrXSi7gA60GjMpmZsSJ7xSNzKjv43oKhzF/pzp64C9nKnCH8WDo3Q0bFXQr6D93nztYh8tXhME8h3FQ5pseYT0UkfeI8elrwavDC6SlKkEKSoAgjYg3BHmKDu2oAAAQB8AKxp1KwYuNv786iYsFXcGx94+HT8/61uwdKTHWgT+IeE3GnS9hyjs1EakqQ4soMRKQi5Ttbl5bTWcYWuzS8psKHvESBIPKZ5dTTY07qpK424ZxISt/BOrCgkksgAyQN0SN5+78OlAi5ljcSrGl5xghjtHClwGZTqKQqBNrgetTOIuJWyw202slRc1LgEaQkQAqQNyrbwpLZ42zi4Q8oxv3Wj9U1t/4hZyj3luR/wDQQfmG6B3YxbmhCWUhwQVqJXFzZKLJJJiTy96pmT8QFCFh9Iw7m2lxWkkAkSNSQCJ6E0oZF7R8apWl14BR90dkgE7k/cprw+fYtW7o/wBmj/poNOJuKCewDQDyRdwtuJVolf3kpkxAF9r0X/05bbw7rt1rSIDaSNZKvDcQCTPQUlr4mzpPeHYgcu4zMH0muZ4szlRv2M9dDP1oJCuKpSHCyUoTO7iJ5Wid7bU0ZTxS07h0qbTokqlMp1C/MBXPf1oRkXEOOWFh4s60mBDbZ+aZv4VPx+ZYkNqKEMKXHdBZRcmw386BY9pOcdpjIAVpbSEJMpgwBJHe/aJrKkpznNv/AE+EP/2mfzrygS0N9RXUtf3NGk5a0Uz2igehEj+/WtV5agkQfO0fiaAOWIiQK5OLA5fAUZzNoNMFdiZ0jzmPoK5YDLFOI1BO9zHOgCpxyfLzFEGEBdxHnWuOyUgXBBFRsre7J9IV7qoB9Yg+hoPUakLIgkE9J6fCmDAtwI1InxIP4UTwmUpUtyASQZAG9kJP1o+EjSZYSSSoRZIECx22JtQJy2wVaTbTf+/jUHFPAHffYdad8Xg0agISZUJIjmLied6Qcy7+KctABUlI6ASP60A9efRq7h7pA97r6UQyzM0u2EhXQ/h1pexzcBf8v1NR2ny32a02KSSPMGgbl5e4XDCyLdOs0ewGAWB7pVAvsD50YwDSVq1QAFNtnynWalY7MMM25pU5hk6gBDgOojna3MCJt8KAS0glZSQRpBMfD8DQfOc+7CUJBW5bUJjTItJ8htT5iMckFS0idLa1CecAUrcNcCrxH613uoUdSlHdRvOkc7nfbz2oNuAsE7icSVPtpDTSdat7qM6Ub32k+A8atbBOSgE87/j+NDmMK2y1oQNKACOp8STzPjW+XOkoE7bDyFASWuqS9ovFxTmqNBKRhgUFQNyVXV6CwjnBq3c0zFLLLjq/dbSVHyAmvm/LcI7mGMiNSnFla9+ZkmeQoIzpfxrwCUqUSe6kbD1+pNfQPs8eewuERhnZcWgdwxYA/cJ6J5HpbpXmR8PNNABKRtcxv+Q8KYLJsBFBLS5pTvJ69TXLGY0Nok3OwHVR2FR8U/GkdTQjGZjLuod4o7raeWs+8o9Y2+NAXZcCCFOqKnDslNz6DYDxNGmMXq3EfOlPDJ7M9463l7328/DwozgVme8qT/e1BWntkyv7IpL7KQEvFZXayXAkqn+aCfMK61VuG4ncSEqUAqSdrG2nb419He0XK/tWXPtRKiglH8SQVCPOI8ia+XG0T2Q63+KiPwoLPy/My4W4JMqCTN+cEU1YxlrQvSFIVCpBSQLgmATYjfl6UlcLnQy27zDi1+YSAr8KkcHcRO40OBwJlOmCmY7xiDJNBH4kzLEPPLawqVQ376k8rXAPKOu9MXCXDZSUl915YdNwCNKJmD3pJgwLRvtU3CpSyh4ACSASRFiVEmeexqRiM3R2cCC4qyB9XCOiR/vaR1oJeX8JoGJcKXDKVRpFkuED7wg7X2opjMsS0UqUQA2dSpmAAkqm/SJpbwuaOF5KUxClmSRM3Nut45X3pg4pwpdwjoaBClMuAjeFBJTpBN7zHrQU1nXGT63SWlqbRAISmxg3BUeZiPKsqLluFCluTy0gegj8Kygl5ri1NwE2m8x9K8yjNVKWEKvOx2pmxeUNrQEqQtUGypgidxbl4VBcyRphaSjVqI2JkDy8fjQc8ywRdYWhIlQOoDrFyPOJr3hji5DTelY2EfjU3DLMEiQZmoeZcOpe7+ktqWfeAGlRv90kXPgb9KDbOOJmlAwAQqlnDMdviG0o+8QfIDc/Cpb3DSUWW9EHbRfla6rUy4HJ2sPoLZkrbBJO4ubH4eFAQQgdq5/L/wAP9KQc8cxCsQ4CHJQogBIVAANojwgzzpvdUdar97u/Q/lTn2/aIQVQRpHgNqBO4bxDi8M2p0EK1xKhBIBsTPw9KC8TYUsvFwJJQ4SQRsFEElJ6XuOo8jT5mra38axh0KgR3jE6Rc6vhTBg8gwTzruHStxa20jtJA097bdOk+VB83LfKkrJ/d+pqfkeSLxS20JBCROtXJIn6nkKtPij2bsYUhQZQpCzA98XuYKQuBHlB+VQsEwUJCdAbHJKQAB8LXoCuF0hxQ5aECPVy1VtnnBOPViXScO6vUskKCZCgTYg9Ii3LblVpYThXEag6NKZ0mNUKTpKjJt4iwvTO40EnWb+m1As8J5SptttD/eLbelQPMmBF9wBI9KZ3cYkA3ASn0H98qh4kjVZMqJBkG6gNxewgGbcvKhOZvFaVpKSnlBoJWb5kA0og260UyuzSAdwkT58/nVahDodQ0SShSk+USKsDEZkhlpTritKEAqUfD8+UUCt7YeIQzg+xB775iP3EkFR+MD1NCPYtk2lt3EKF3DoR/Cn3j6qgfy0hcS565mWM1ARqIQ2n9lM29ZMk+Jq88lwiMO0hpA7raQkeMbn1N/WgMoWE1orFSahuYmobT8rPlQSc3zXs0Kc/ZFvM2HzqDhF6QDu5HP7vj5mhuc4wKebaJ7qQXFnpFkD4yQPDwrGnVOG0pT1O5oDmHxCUzBlXM0YymBKjMxMmgGXYbWoAe6nfxo/2o0LI5AD+/hQTse9CEnoofhavm7M+GFMvwClSUqIsRaFK5TX0LjlygDqtI+n5VX2PSh9vEOxK0zpANrrF45mOdAvcO4JSkpasqG1gDYEqSoG8jmQKtDAMBJQjQgTpB0gQTaq7ybDKUtaUqW2rQYUgDUO8m4B+HrTvkryk6CpLylITHeCZUQN7GBJoAOeKafxDujUnSspJQoJkAWJBsr4flXbKsqhwI0kFYB1KUSopE3M3iQYAt03rMHwotKNSEO61KlSFkKMc1BYsP4TRtnJX+2W9oMkQlJMAJ06RfTYgXm8knagH5NlRcLa0kDStK7ibAzbxmndGL0lSlEaEJKlQeQHSkfAcC9iiQSXAtKkhx5ZEJMxqSEgXG2kg0axWDS42628tpsPJ0qIeBgSDsdBvEb9aAUzw/gnkh5bYSt0lStOoAybGAoCSImsqExkimxo/SOFhNk6tJgf7X86ygFoVMWPw/rQnPcwSl6FSCALAVOTgVEiVHyCxH1/CpTeTpJ1GD4wT+VAvM5ygT3XCDtCacGcUlTaSY90ESLgx05GuXZNpHeWgeifxVXFb2GCpOIQBzGtPpHetQBWMYCtRVElREnlBO/yqN27qlkttdp1UFACem1GXMdl6ZhTZnfZU+djXVrjDCtp0oki1gg/AQ2IoAzbeMWpRTh72AEyDEze3X5Uz5Znb7TLaVsgri8GwuY5HlHOoSvaJhwI0LA8iPyoa9xFhVnVoevvC1D/APLQOWS4hf2ouKBC3VJRZNkIhIIk3kq5jYAVZaGwNgBVScAFh7Ea22VJDPe1LIIBMgDc33PpVsIxANAM4syr7RhHEd8GNQLca5TeEyCJIketLnD2R4ZtCXW1uvahIU6rUR5JgBJBsbTIp6CpoXneFVp1NiSndIEyOsdZ6XoA+OxyUkc/7/rUfFLW4gBuyzcA7ADmrw/OoKllagTyO0bXuPPzpqazJgo0tkJI3BEG3186BfxDv2Rg61BThFgNkzyE3j8LUGRmzL7OorS2qLgn42536UH4s4rYXiy2VwlA94d4avQ9LRyoDmJU2hxWHAfULpCSDANyoo95WnoB52oGDANuufrLJbSZ725joKXva1xFCG8Kk7w455fcT8ZPomkbLM7d+0tKW4tX6xMgqMe8JtMDyrzivM/tGMec5aoHknuj5CfWgZ/ZNlQXiFvrEpaTCZ/bVz8wJ+Iq4WVBSZpP4Ayb7PgoUO84As+ot8gKNjNOyFwSOlBIfBChFxzoe/i9ClK5RUxzFhcKSaA5z+sWhr/zFAHy3PyBoOvDmE7ZTjrgMqV3QbDSLBXjN6Y/sWo1wbwbilRMJG3K3Su+PxyWGze9BpmWYpw6AhAlZt6napWBxBUlaVROm8bTB/pS9lA7QqxK/dTOgHmetFOHiSVE870BDirMxh8IpwqCdIKgT+0Ewn/fUmqYYzB9ttShilpSd9KW7j/KaevaZigt3DsFUIQC4scibaZ8hJpUXn7T+lhB1KZChrgd9JSDZQidKgRsPetQdMkznEuwC46O6LmEzPlz8KNuKcIIceeGkSdLq037oAsQfvVwZw7TWlTigk2AJj4XUAfK9b8SkdgtSZBMJ8YJP4CgVMw4hSlRHa4hcGDDrhA8JK71s28lxBUiVmd1KVIPjJ60TwnDB7EukJDYAKpEiCYHx2mo/BuXILuJsS2HAEzz75gf5RQe4h9YTykn5UDca7RZJ7x2JPLwpxzTPmdZw4jVtZIgHoVbzSvjEQwtYtLun0Oo/wDL9aDicKz1I8lD8Qayh6kfQfSsoCSsWsn31/5j+deQTvNbBknb6xW5w5EzY+YoNE4cG/SuLiwKmNMKNqkZjlo0gjpFADViz0+ddsLjATfflXBxMA1GULDzP4UE93C6lSoz4VNbw8W25c/yqUxl2pDatitE+vd/Ot86xrKIBUsHSO6kDeIJJnregZ/Z1mfZqdbJsYUPMWPyNOrnEoTebiqly7FJ/wAVkklNri87GR41IxWbLc7gJS5tHXynY+dBbWF40RIE7/3tvTaxiAoAi4NfPeEzJpBHaB9SxB0lX5C4o/jvbI4iEttpEbAgn0i0UFk8VYNsAPGUr9233uk+Ii3nSJmGZqB7twNzG/kaUs34+xuLH6zSEjYBP9aC/wCkixIU5p8P7mKA7mOQsuL1o/Vncj7pO+3I+VvClvHNYhhUrA0bhaDMGbX326gbVxVxMoGxtzHLqatj2Ur1sqxC0glZ0J6aR70eZt/LQVZjsUhetxYBWhAWlyIUVSkAKIssSrcibb0H4Vyo4nFtNATqVfyFyflV/cSezTBYwEhJZWfvNQkHzTGk/AedKvDvs0dy3ELdK0ujTDagII6ynlsNiaBpYRMpHUD4CKhY9jvEHnU/K8UCpU2O8Gxk17mWF1CRuKBWVqQY5Vyw8l/X+wmx8SfyHzos9h+0tsetc3XEsJIAOrmoj6dKCb+n1JlS4CI26nwpdS8vHP6R7k94+FR3MK/ilwkK09TTblmXIwrYSPe3J5k0G2JAhLSbJTai+UYOB50JYEqnrRjMMeMOwtxWzaZ6XNkj1UQPWgoTjnP3MVi30pkp7VSQBJKgkwBblAFqn8N5KWEqW4P1i7R+yCdj4005kj9Q8sLI0iyhIPeVABF5AB68poNh16GErcXq1KsAlRICYkmB1IoO+N4V+3Y4JU4UoSxqSEwTIUARcgCZmb7RTpmHCwGDUhK7pCYJsRpgAnkRcg+dCeGcc246soQ4HUtgSUlPdnYT1McqmcW4p4YdDaG1qKzqUR90J2HmTf0oFzHvYwt9ioIbbMBwhaVSEmQLbSTsa74BlOFbDaLysEz1CTPzrvhAFJfPZytKFFIJIGrxHzjrQp7D4lRSopb0RJIVPXqRJ8N6CflmR4dfaurB7UuEgqmIIBIEGN5vE3rfMeGkJYsVFDqoiCrSpMqC5A2uUkEbKkTFd25QkdpYK92RAMbi95HSpH2yUhJAKeQB677bf9qBJxOV9mqCQZEggzb0rKb14JCt0hJG4UT8fh/WsoBuLyoOIlAAX9aVFvLSogm4MEeVPOFfQArWrSQkkAXJ6ChCGUwpRQgdO6LeNBpgROk9Rt8KiZuVotHcMwr42PQ1MbxI1Dbwoi0glJUFRMjTE6vQ2oEOZCp/u9d8uytTxAFkzdXTb4nwpmx+FCDZpuSASNCZBPLpbyrfLkqI76Ynbl8ulBIcaSkoA2CD8BpqPm3AutQcU4GyoCURqPhzAFuVdseoDQZAHeBn+X8qOYDFJW2hSik23JB2t+FAvN8OJwjYGvWXL7RsYAi8c7zXDiJtBRrIJUiCkpMHcWPUH4jl0Mni/NUl/TJ7qQBAPn+ND3SXEaRqAMHbpe/+YfA0HjeXKcKVynWRAEr1/wAMhMW8/OuS8mcA1gJSDbVIXJ23BNGMA8htxCESe0JBk8oJMQBeYvUnPAS2lpkXUqTMmAJ/GKBMxOTKVMuBUdbfKpJ4EUCApYMie6LfEkfSpjeTPayFKSBMWSZ2HXz60a7Z1MJgKIAE7beAoE3G8OtpUpCSpRTafHnYeNWLwbxEMPhWWymyU+RBkkz6k0oOghC1CCvUTvE871xyHMlEFC4BmQBzB3j1+tBeOV5208JSoTzHMVwxGO1rM2Qn5+fgKQsoIUtKQDJIuPGmPOcVohsG8gq+NAe7VK0HuiI6XiuP6PBAhRI8b0LwWcgyFXnaLV2/SJQSRsbkH50HJ3CaJC4UZnup5G09TBiRyF6i47HFpaQ4nU2r3VdCN0E/Q8x5UcxSdQQtPIgg/wB+FCMbiEltSHB3FuKvzSeRFBLbzJKUylMCoDT5dJUQZPyrTLf1LgS6NSPl4K8qbHMtTAWgCCJoA2BZkybaTNRuLGU4hkMLJAUoLMdR7o9Df0FH28IVqgWHP8qqTjvOljGutsrXpSdAAUQJSIVt+8DQMbfDxLK2lrCkqIPukKtPMKHWt8DlbLDRaU8kpVIhRA33vqkVXGW4TEPrgrnzJgeJJmmfH8KIBwx7QLUtCitCTASUq0kjwNwJvIPhQM+EaYSUkYgKUkEBST3o6HTII86JHGNlOpT6ymInvf8AKAKW8uwegaYhJ/ekiJ9I+dqj52pSgjDosEpBWepIBjwEH50DCnD4J4zAcN9xJHj3lTUV3CYdxRRocUBFgoJTPwNIeaJLCkabLEK1DcHl9KsnC439Wl5wJTKEnpHdknwF6DhimAEpSUakaoShapAJIE+6COe1BcfxijDnQGmpA2CSSB4yqBRx3MkusqWkpWEyZTt3QVRv+7VTOqKiVEyTc+ZvQPmH4ibxMqMIUNxAT5HoaykrC4JS50gmKygI4VZWSSedScUSGzHUVlZQQ0NOG4KR8aOZFiloBCjN5tasrKDnnAhxTo2gCPE1CLjazC9RSLwPH1r2soCWW5Uy8sJQ2EpF1Turpt0g9d6PKyNuw2CeQt47bVlZQRcS0wVailXTYcrftViMvQ7ZKZ6SrTHPkDWVlB6eGigyAyD1IU4r4lQ+lc+wUJ/WqH8DbafqCfnXlZQRcTiUNpJIWo7ySCfoBQtzMAqYCgJ2nw89q8rKDkXEnuhEW6/0pXxTAaWFKvBsBz868rKBy9neYKdQtKiStCh3jzF9N95EH0im1rDaiSd5rKygF44lKrcq5P52uBN68rKA/wAP58pTGjSCQqASdhv8qj8TJ7NsJ3MyTWVlBnDeZhyGXQTySrmPA9RTdhH4T2QnukiT0rKyg743GdhhnXgJKEFQ84t8zVFNN/rlFXeVMknmSLn4msrKAzhca3hsOXVIKiFWCbSSTEk7C3KaLM41byUvOhEtNSAhOkQCpUR6bnrXtZQDOE89exD60uFOkpJgJAjnYgT8ak8XYlWHxiwADq0EeEpAPzFZWUELhnIzj8SStQABk+QFgPnThxLlBxH/AMM2rRqUlIkSIECDF+VZWUE/IuDRhm1I19pBOqRE2jaTSgfZ0lRKg6QmR3dMkDpM3+FZWUDjw9w+hhuEgXuSbk1lZWUH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https://encrypted-tbn2.gstatic.com/images?q=tbn:ANd9GcT6cU5hBpH0OcfsE45AvPtf128Bd1_GwU9X8IHCBXlgUhGzjFMq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3" y="3031626"/>
            <a:ext cx="1761067" cy="11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smtClean="0">
                <a:ea typeface="Calibri" pitchFamily="34" charset="0"/>
              </a:rPr>
              <a:t>Magia na stadionach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11188" y="1428232"/>
            <a:ext cx="6426200" cy="51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Budowa nowego stadionu </a:t>
            </a:r>
            <a:r>
              <a:rPr lang="pl-PL" altLang="pl-PL" sz="2000" dirty="0" smtClean="0"/>
              <a:t>baseballu </a:t>
            </a:r>
            <a:r>
              <a:rPr lang="pl-PL" altLang="pl-PL" sz="2000" dirty="0"/>
              <a:t>w Nowym Jorku dla drużyny </a:t>
            </a:r>
            <a:r>
              <a:rPr lang="pl-PL" altLang="pl-PL" sz="2000" dirty="0" err="1"/>
              <a:t>Yankee</a:t>
            </a:r>
            <a:r>
              <a:rPr lang="pl-PL" altLang="pl-PL" sz="2000" dirty="0"/>
              <a:t> została przeklęta!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Kibic konkurencyjnej drużyny </a:t>
            </a:r>
            <a:r>
              <a:rPr lang="en-US" altLang="pl-PL" sz="2000" dirty="0"/>
              <a:t>The Boston Red Sox</a:t>
            </a:r>
            <a:r>
              <a:rPr lang="pl-PL" altLang="pl-PL" sz="2000" dirty="0"/>
              <a:t> wrzucił w betonowe fundamenty koszulkę zawodnika Davida </a:t>
            </a:r>
            <a:r>
              <a:rPr lang="pl-PL" altLang="pl-PL" sz="2000" dirty="0" err="1"/>
              <a:t>Ortiza</a:t>
            </a:r>
            <a:r>
              <a:rPr lang="pl-PL" altLang="pl-PL" sz="2000" dirty="0"/>
              <a:t>, która miała przynieść drużynie </a:t>
            </a:r>
            <a:r>
              <a:rPr lang="pl-PL" altLang="pl-PL" sz="2000" dirty="0" err="1"/>
              <a:t>Yankee</a:t>
            </a:r>
            <a:r>
              <a:rPr lang="pl-PL" altLang="pl-PL" sz="2000" dirty="0"/>
              <a:t> pecha.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Sprawa wyszła na jaw przed pierwszym meczem. 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r>
              <a:rPr lang="pl-PL" altLang="pl-PL" sz="2000" dirty="0" smtClean="0"/>
              <a:t>Przez </a:t>
            </a:r>
            <a:r>
              <a:rPr lang="pl-PL" altLang="pl-PL" sz="2000" dirty="0"/>
              <a:t>5 godzin rozbijano beton zanim nie dokopano się do pechowej koszulki. </a:t>
            </a:r>
            <a:r>
              <a:rPr lang="pl-PL" altLang="pl-PL" sz="2000" dirty="0" smtClean="0"/>
              <a:t>Potem sprzedano </a:t>
            </a:r>
            <a:r>
              <a:rPr lang="pl-PL" altLang="pl-PL" sz="2000" dirty="0"/>
              <a:t>ją za </a:t>
            </a:r>
            <a:r>
              <a:rPr lang="en-US" altLang="pl-PL" sz="2000" dirty="0"/>
              <a:t>175</a:t>
            </a:r>
            <a:r>
              <a:rPr lang="pl-PL" altLang="pl-PL" sz="2000" dirty="0"/>
              <a:t>.</a:t>
            </a:r>
            <a:r>
              <a:rPr lang="en-US" altLang="pl-PL" sz="2000" dirty="0"/>
              <a:t>100 </a:t>
            </a:r>
            <a:r>
              <a:rPr lang="pl-PL" altLang="pl-PL" sz="2000" dirty="0"/>
              <a:t>$ na aukcji, </a:t>
            </a:r>
            <a:r>
              <a:rPr lang="pl-PL" altLang="pl-PL" sz="2000" dirty="0" smtClean="0"/>
              <a:t>a było </a:t>
            </a:r>
            <a:r>
              <a:rPr lang="en-US" altLang="pl-PL" sz="2000" dirty="0"/>
              <a:t>282 </a:t>
            </a:r>
            <a:r>
              <a:rPr lang="pl-PL" altLang="pl-PL" sz="2000" dirty="0"/>
              <a:t>chętnych</a:t>
            </a:r>
            <a:r>
              <a:rPr lang="en-US" altLang="pl-PL" sz="2000" dirty="0"/>
              <a:t>.</a:t>
            </a:r>
            <a:endParaRPr lang="pl-PL" altLang="pl-PL" sz="2000" dirty="0"/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pl-PL" sz="2000" dirty="0" err="1">
                <a:solidFill>
                  <a:srgbClr val="F8F8F8"/>
                </a:solidFill>
              </a:rPr>
              <a:t>Hutson</a:t>
            </a:r>
            <a:r>
              <a:rPr lang="en-US" altLang="pl-PL" sz="2000" dirty="0">
                <a:solidFill>
                  <a:srgbClr val="F8F8F8"/>
                </a:solidFill>
              </a:rPr>
              <a:t> M</a:t>
            </a:r>
            <a:r>
              <a:rPr lang="pl-PL" altLang="pl-PL" sz="2000" dirty="0">
                <a:solidFill>
                  <a:srgbClr val="F8F8F8"/>
                </a:solidFill>
              </a:rPr>
              <a:t>, </a:t>
            </a:r>
            <a:r>
              <a:rPr lang="en-US" altLang="pl-PL" sz="2000" dirty="0">
                <a:solidFill>
                  <a:srgbClr val="F8F8F8"/>
                </a:solidFill>
              </a:rPr>
              <a:t>The 7 Laws of Magical Thinking: How Irrational Beliefs Keep Us Happy, Healthy, and Sane. </a:t>
            </a:r>
            <a:r>
              <a:rPr lang="pl-PL" altLang="pl-PL" sz="2000" dirty="0">
                <a:solidFill>
                  <a:srgbClr val="F8F8F8"/>
                </a:solidFill>
              </a:rPr>
              <a:t/>
            </a:r>
            <a:br>
              <a:rPr lang="pl-PL" altLang="pl-PL" sz="2000" dirty="0">
                <a:solidFill>
                  <a:srgbClr val="F8F8F8"/>
                </a:solidFill>
              </a:rPr>
            </a:br>
            <a:r>
              <a:rPr lang="en-US" altLang="pl-PL" sz="2000" dirty="0">
                <a:solidFill>
                  <a:srgbClr val="F8F8F8"/>
                </a:solidFill>
              </a:rPr>
              <a:t>Hudson Street Press 2012.</a:t>
            </a:r>
            <a:r>
              <a:rPr lang="pl-PL" altLang="pl-PL" sz="2000" dirty="0">
                <a:solidFill>
                  <a:srgbClr val="F8F8F8"/>
                </a:solidFill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>
                <a:solidFill>
                  <a:srgbClr val="F8F8F8"/>
                </a:solidFill>
              </a:rPr>
              <a:t>U skoczków narciarskich decydują dziurawe skarpetki. </a:t>
            </a:r>
            <a:br>
              <a:rPr lang="pl-PL" altLang="pl-PL" sz="2000" dirty="0" smtClean="0">
                <a:solidFill>
                  <a:srgbClr val="F8F8F8"/>
                </a:solidFill>
              </a:rPr>
            </a:br>
            <a:r>
              <a:rPr lang="pl-PL" altLang="pl-PL" sz="2000" dirty="0" smtClean="0">
                <a:solidFill>
                  <a:srgbClr val="F8F8F8"/>
                </a:solidFill>
              </a:rPr>
              <a:t>U </a:t>
            </a:r>
            <a:r>
              <a:rPr lang="pl-PL" altLang="pl-PL" sz="2000" dirty="0">
                <a:solidFill>
                  <a:srgbClr val="F8F8F8"/>
                </a:solidFill>
              </a:rPr>
              <a:t>polityków </a:t>
            </a:r>
            <a:r>
              <a:rPr lang="pl-PL" altLang="pl-PL" sz="2000" dirty="0" smtClean="0">
                <a:solidFill>
                  <a:srgbClr val="F8F8F8"/>
                </a:solidFill>
              </a:rPr>
              <a:t>często dominuje magiczne myślenie. </a:t>
            </a:r>
            <a:endParaRPr lang="en-US" altLang="pl-PL" sz="2000" dirty="0">
              <a:solidFill>
                <a:srgbClr val="F8F8F8"/>
              </a:solidFill>
            </a:endParaRPr>
          </a:p>
        </p:txBody>
      </p:sp>
      <p:pic>
        <p:nvPicPr>
          <p:cNvPr id="34820" name="Picture 2" descr="Red Sox Jers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39622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762000"/>
            <a:ext cx="1905000" cy="29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Magiczne gadżety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11188" y="1131889"/>
            <a:ext cx="8337550" cy="51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pl-PL" sz="2000" b="1" dirty="0" err="1" smtClean="0"/>
              <a:t>Lunavit</a:t>
            </a:r>
            <a:r>
              <a:rPr lang="pl-PL" sz="2000" dirty="0" smtClean="0"/>
              <a:t> sprzedaje magiczne gadżety w samolotach </a:t>
            </a:r>
            <a:r>
              <a:rPr lang="pl-PL" sz="2000" dirty="0" err="1" smtClean="0"/>
              <a:t>Luthansy</a:t>
            </a:r>
            <a:r>
              <a:rPr lang="pl-PL" sz="2000" dirty="0" smtClean="0"/>
              <a:t> i przez Amazon.</a:t>
            </a:r>
            <a:endParaRPr lang="pl-PL" sz="2000" dirty="0"/>
          </a:p>
        </p:txBody>
      </p:sp>
      <p:pic>
        <p:nvPicPr>
          <p:cNvPr id="2050" name="Picture 2" descr="http://ecx.images-amazon.com/images/I/418g8q4Ifq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90" y="1642533"/>
            <a:ext cx="42576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188" y="1580619"/>
            <a:ext cx="4168775" cy="487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pl-PL" sz="2000" dirty="0" err="1" smtClean="0"/>
              <a:t>Lunavit</a:t>
            </a:r>
            <a:r>
              <a:rPr lang="pl-PL" sz="2000" dirty="0" smtClean="0"/>
              <a:t> sprzedaje magiczne bransoletki, wkładki do butów </a:t>
            </a:r>
            <a:br>
              <a:rPr lang="pl-PL" sz="2000" dirty="0" smtClean="0"/>
            </a:br>
            <a:r>
              <a:rPr lang="pl-PL" sz="2000" dirty="0" smtClean="0"/>
              <a:t>i energetyzujące pałeczki.</a:t>
            </a:r>
            <a:br>
              <a:rPr lang="pl-PL" sz="2000" dirty="0" smtClean="0"/>
            </a:br>
            <a:endParaRPr lang="pl-PL" sz="12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err="1" smtClean="0"/>
              <a:t>Lunavit</a:t>
            </a:r>
            <a:r>
              <a:rPr lang="en-US" sz="2000" dirty="0"/>
              <a:t>® "Pure" exclusive Power Magnetic Germanium </a:t>
            </a:r>
            <a:r>
              <a:rPr lang="en-US" sz="2000" dirty="0" smtClean="0"/>
              <a:t>Bracelet</a:t>
            </a:r>
            <a:r>
              <a:rPr lang="pl-PL" sz="2000" dirty="0" smtClean="0"/>
              <a:t>.</a:t>
            </a:r>
            <a:r>
              <a:rPr lang="en-US" sz="2000" dirty="0" smtClean="0"/>
              <a:t> Energized </a:t>
            </a:r>
            <a:r>
              <a:rPr lang="en-US" sz="2000" dirty="0"/>
              <a:t>in Germany with SM </a:t>
            </a:r>
            <a:r>
              <a:rPr lang="en-US" sz="2000" dirty="0" smtClean="0"/>
              <a:t>17</a:t>
            </a:r>
            <a:r>
              <a:rPr lang="pl-PL" sz="2000" dirty="0" smtClean="0"/>
              <a:t>, </a:t>
            </a:r>
            <a:r>
              <a:rPr lang="en-US" sz="2000" dirty="0" smtClean="0"/>
              <a:t> </a:t>
            </a:r>
            <a:r>
              <a:rPr lang="en-US" sz="2000" dirty="0"/>
              <a:t>negative ionized </a:t>
            </a:r>
            <a:r>
              <a:rPr lang="en-US" sz="2000" dirty="0" smtClean="0"/>
              <a:t>including </a:t>
            </a:r>
            <a:r>
              <a:rPr lang="en-US" sz="2000" dirty="0"/>
              <a:t>strong magnets </a:t>
            </a:r>
            <a:r>
              <a:rPr lang="en-US" sz="2000" dirty="0" smtClean="0"/>
              <a:t>with </a:t>
            </a:r>
            <a:r>
              <a:rPr lang="en-US" sz="2000" dirty="0"/>
              <a:t>99.99% </a:t>
            </a:r>
            <a:r>
              <a:rPr lang="en-US" sz="2000" dirty="0" smtClean="0"/>
              <a:t>pure</a:t>
            </a:r>
            <a:r>
              <a:rPr lang="pl-PL" sz="2000" dirty="0" smtClean="0"/>
              <a:t> </a:t>
            </a:r>
            <a:r>
              <a:rPr lang="en-US" sz="2000" dirty="0"/>
              <a:t>stone GE32</a:t>
            </a:r>
            <a:r>
              <a:rPr lang="en-US" sz="2000" dirty="0" smtClean="0"/>
              <a:t> Germanium</a:t>
            </a:r>
            <a:r>
              <a:rPr lang="pl-PL" sz="2000" dirty="0" smtClean="0"/>
              <a:t>.</a:t>
            </a:r>
            <a:r>
              <a:rPr lang="en-US" sz="2000" dirty="0" smtClean="0"/>
              <a:t> </a:t>
            </a:r>
            <a:endParaRPr lang="pl-PL" sz="2000" dirty="0" smtClean="0"/>
          </a:p>
          <a:p>
            <a:pPr>
              <a:buNone/>
            </a:pPr>
            <a:r>
              <a:rPr lang="pl-PL" sz="2000" dirty="0" err="1" smtClean="0"/>
              <a:t>Over</a:t>
            </a:r>
            <a:r>
              <a:rPr lang="en-US" sz="2000" dirty="0" smtClean="0"/>
              <a:t> 1200 negative ions per</a:t>
            </a:r>
            <a:r>
              <a:rPr lang="pl-PL" sz="2000" dirty="0" smtClean="0"/>
              <a:t> </a:t>
            </a:r>
            <a:r>
              <a:rPr lang="en-US" sz="2000" dirty="0" err="1" smtClean="0"/>
              <a:t>cbm</a:t>
            </a:r>
            <a:r>
              <a:rPr lang="pl-PL" sz="2000" dirty="0" smtClean="0"/>
              <a:t>. </a:t>
            </a:r>
          </a:p>
          <a:p>
            <a:pPr>
              <a:buNone/>
            </a:pPr>
            <a:r>
              <a:rPr lang="en-US" sz="2000" dirty="0" smtClean="0"/>
              <a:t>Far-infrared reflectivity of 92.5</a:t>
            </a:r>
            <a:r>
              <a:rPr lang="pl-PL" sz="2000" dirty="0" smtClean="0"/>
              <a:t>%.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NOT </a:t>
            </a:r>
            <a:r>
              <a:rPr lang="pl-PL" sz="2000" dirty="0" smtClean="0"/>
              <a:t>„</a:t>
            </a:r>
            <a:r>
              <a:rPr lang="en-US" sz="2000" dirty="0" smtClean="0"/>
              <a:t>Made </a:t>
            </a:r>
            <a:r>
              <a:rPr lang="en-US" sz="2000" dirty="0"/>
              <a:t>in </a:t>
            </a:r>
            <a:r>
              <a:rPr lang="en-US" sz="2000" dirty="0" smtClean="0"/>
              <a:t>China</a:t>
            </a:r>
            <a:r>
              <a:rPr lang="pl-PL" sz="2000" dirty="0" smtClean="0"/>
              <a:t>”, </a:t>
            </a:r>
            <a:r>
              <a:rPr lang="en-US" sz="2000" dirty="0" smtClean="0"/>
              <a:t>Sold </a:t>
            </a:r>
            <a:r>
              <a:rPr lang="en-US" sz="2000" dirty="0"/>
              <a:t>by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en-US" sz="2000" dirty="0" smtClean="0"/>
              <a:t>best-service24</a:t>
            </a:r>
            <a:r>
              <a:rPr lang="en-US" sz="2000" dirty="0"/>
              <a:t>, German </a:t>
            </a:r>
            <a:r>
              <a:rPr lang="en-US" sz="2000" dirty="0" smtClean="0"/>
              <a:t>Company</a:t>
            </a:r>
            <a:r>
              <a:rPr lang="pl-PL" sz="2000" dirty="0" smtClean="0"/>
              <a:t>.</a:t>
            </a:r>
          </a:p>
        </p:txBody>
      </p:sp>
      <p:pic>
        <p:nvPicPr>
          <p:cNvPr id="1028" name="Picture 4" descr="http://www.lunavit.com/uploads/pics/lunavit_Sohlen2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90" y="1642533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lunavit.com/uploads/pics/energystick_frau_280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90" y="4452408"/>
            <a:ext cx="26670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419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5550" y="336022"/>
            <a:ext cx="6111875" cy="685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Memy i neurony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93713" y="1127125"/>
            <a:ext cx="8326437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dirty="0" err="1">
                <a:solidFill>
                  <a:srgbClr val="FFFFFF"/>
                </a:solidFill>
              </a:rPr>
              <a:t>Memy</a:t>
            </a:r>
            <a:r>
              <a:rPr lang="pl-PL" altLang="pl-PL" dirty="0">
                <a:solidFill>
                  <a:srgbClr val="FFFFFF"/>
                </a:solidFill>
              </a:rPr>
              <a:t> to granule informacji, a więc odpowiadają im </a:t>
            </a:r>
            <a:br>
              <a:rPr lang="pl-PL" altLang="pl-PL" dirty="0">
                <a:solidFill>
                  <a:srgbClr val="FFFFFF"/>
                </a:solidFill>
              </a:rPr>
            </a:br>
            <a:r>
              <a:rPr lang="pl-PL" altLang="pl-PL" dirty="0">
                <a:solidFill>
                  <a:srgbClr val="FFFFFF"/>
                </a:solidFill>
              </a:rPr>
              <a:t>wzorce aktywacji mózgu, struktury istniejące tylko krótko, </a:t>
            </a:r>
            <a:br>
              <a:rPr lang="pl-PL" altLang="pl-PL" dirty="0">
                <a:solidFill>
                  <a:srgbClr val="FFFFFF"/>
                </a:solidFill>
              </a:rPr>
            </a:br>
            <a:r>
              <a:rPr lang="pl-PL" altLang="pl-PL" dirty="0">
                <a:solidFill>
                  <a:srgbClr val="FFFFFF"/>
                </a:solidFill>
              </a:rPr>
              <a:t>chwilowo, aktualizujące potencjalne stany mózgu  w wyniku </a:t>
            </a:r>
            <a:br>
              <a:rPr lang="pl-PL" altLang="pl-PL" dirty="0">
                <a:solidFill>
                  <a:srgbClr val="FFFFFF"/>
                </a:solidFill>
              </a:rPr>
            </a:br>
            <a:r>
              <a:rPr lang="pl-PL" altLang="pl-PL" dirty="0">
                <a:solidFill>
                  <a:srgbClr val="FFFFFF"/>
                </a:solidFill>
              </a:rPr>
              <a:t>pobudzenia (</a:t>
            </a:r>
            <a:r>
              <a:rPr lang="pl-PL" altLang="pl-PL" dirty="0" err="1">
                <a:solidFill>
                  <a:srgbClr val="FFFFFF"/>
                </a:solidFill>
              </a:rPr>
              <a:t>neurodynamiki</a:t>
            </a:r>
            <a:r>
              <a:rPr lang="pl-PL" altLang="pl-PL" dirty="0">
                <a:solidFill>
                  <a:srgbClr val="FFFFFF"/>
                </a:solidFill>
              </a:rPr>
              <a:t>) substratu, jakim jest mózg, </a:t>
            </a:r>
            <a:br>
              <a:rPr lang="pl-PL" altLang="pl-PL" dirty="0">
                <a:solidFill>
                  <a:srgbClr val="FFFFFF"/>
                </a:solidFill>
              </a:rPr>
            </a:br>
            <a:r>
              <a:rPr lang="pl-PL" altLang="pl-PL" dirty="0">
                <a:solidFill>
                  <a:srgbClr val="FFFFFF"/>
                </a:solidFill>
              </a:rPr>
              <a:t>Wibracje tworzą złożone struktury, badane przez </a:t>
            </a:r>
            <a:r>
              <a:rPr lang="pl-PL" altLang="pl-PL" i="1" dirty="0" err="1">
                <a:solidFill>
                  <a:srgbClr val="FFFF00"/>
                </a:solidFill>
              </a:rPr>
              <a:t>cymatykę</a:t>
            </a:r>
            <a:r>
              <a:rPr lang="pl-PL" altLang="pl-PL" dirty="0">
                <a:solidFill>
                  <a:srgbClr val="FFFFFF"/>
                </a:solidFill>
              </a:rPr>
              <a:t>. </a:t>
            </a:r>
          </a:p>
          <a:p>
            <a:pPr eaLnBrk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dirty="0" err="1">
                <a:solidFill>
                  <a:srgbClr val="FFFF00"/>
                </a:solidFill>
              </a:rPr>
              <a:t>Memy</a:t>
            </a:r>
            <a:r>
              <a:rPr lang="pl-PL" altLang="pl-PL" dirty="0">
                <a:solidFill>
                  <a:srgbClr val="FFFF00"/>
                </a:solidFill>
              </a:rPr>
              <a:t>: atraktory </a:t>
            </a:r>
            <a:r>
              <a:rPr lang="pl-PL" altLang="pl-PL" dirty="0" err="1">
                <a:solidFill>
                  <a:srgbClr val="FFFF00"/>
                </a:solidFill>
              </a:rPr>
              <a:t>neurodynamiki</a:t>
            </a:r>
            <a:r>
              <a:rPr lang="pl-PL" altLang="pl-PL" dirty="0">
                <a:solidFill>
                  <a:srgbClr val="FFFF00"/>
                </a:solidFill>
              </a:rPr>
              <a:t> sieci neuronów (i innych struktur) mózgu.</a:t>
            </a:r>
          </a:p>
          <a:p>
            <a:pPr eaLnBrk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dirty="0">
                <a:solidFill>
                  <a:srgbClr val="FFFFFF"/>
                </a:solidFill>
              </a:rPr>
              <a:t>Teoria </a:t>
            </a:r>
            <a:r>
              <a:rPr lang="pl-PL" altLang="pl-PL" dirty="0" err="1">
                <a:solidFill>
                  <a:srgbClr val="FFFFFF"/>
                </a:solidFill>
              </a:rPr>
              <a:t>memów</a:t>
            </a:r>
            <a:r>
              <a:rPr lang="pl-PL" altLang="pl-PL" dirty="0">
                <a:solidFill>
                  <a:srgbClr val="FFFFFF"/>
                </a:solidFill>
              </a:rPr>
              <a:t> (</a:t>
            </a:r>
            <a:r>
              <a:rPr lang="pl-PL" altLang="pl-PL" dirty="0" err="1">
                <a:solidFill>
                  <a:srgbClr val="FFFFFF"/>
                </a:solidFill>
              </a:rPr>
              <a:t>Dawkins</a:t>
            </a:r>
            <a:r>
              <a:rPr lang="pl-PL" altLang="pl-PL" dirty="0">
                <a:solidFill>
                  <a:srgbClr val="FFFFFF"/>
                </a:solidFill>
              </a:rPr>
              <a:t>, 1976) jak i teoria ewolucji są szczególnymi przypadkami teorii procesów twórczych D.T. Campbella (1960). </a:t>
            </a:r>
            <a:br>
              <a:rPr lang="pl-PL" altLang="pl-PL" dirty="0">
                <a:solidFill>
                  <a:srgbClr val="FFFFFF"/>
                </a:solidFill>
              </a:rPr>
            </a:br>
            <a:r>
              <a:rPr lang="pl-PL" altLang="pl-PL" dirty="0">
                <a:solidFill>
                  <a:srgbClr val="FFFFFF"/>
                </a:solidFill>
              </a:rPr>
              <a:t>Twórcze procesy wymagają wyobraźni, opartej na ślepych (z punktu widzenia celu) kombinacjach elementów (blind-</a:t>
            </a:r>
            <a:r>
              <a:rPr lang="pl-PL" altLang="pl-PL" dirty="0" err="1">
                <a:solidFill>
                  <a:srgbClr val="FFFFFF"/>
                </a:solidFill>
              </a:rPr>
              <a:t>variation</a:t>
            </a:r>
            <a:r>
              <a:rPr lang="pl-PL" altLang="pl-PL" dirty="0">
                <a:solidFill>
                  <a:srgbClr val="FFFFFF"/>
                </a:solidFill>
              </a:rPr>
              <a:t>), oraz selekcji interesujących (przydatnych) kombinacji (</a:t>
            </a:r>
            <a:r>
              <a:rPr lang="pl-PL" altLang="pl-PL" dirty="0" err="1">
                <a:solidFill>
                  <a:srgbClr val="FFFFFF"/>
                </a:solidFill>
              </a:rPr>
              <a:t>selective-retention</a:t>
            </a:r>
            <a:r>
              <a:rPr lang="pl-PL" altLang="pl-PL" dirty="0">
                <a:solidFill>
                  <a:srgbClr val="FFFFFF"/>
                </a:solidFill>
              </a:rPr>
              <a:t>), stąd nazwa BVSR tej teorii. </a:t>
            </a:r>
          </a:p>
          <a:p>
            <a:pPr lvl="0" eaLnBrk="1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dirty="0">
                <a:solidFill>
                  <a:srgbClr val="FFFFFF"/>
                </a:solidFill>
              </a:rPr>
              <a:t>Mózgi dają przestrzeń neuronalną, w której możliwa jest ślepa wariancja, </a:t>
            </a:r>
            <a:r>
              <a:rPr lang="pl-PL" altLang="pl-PL" dirty="0" smtClean="0">
                <a:solidFill>
                  <a:srgbClr val="FFFFFF"/>
                </a:solidFill>
              </a:rPr>
              <a:t>doświadczenie narzuca </a:t>
            </a:r>
            <a:r>
              <a:rPr lang="pl-PL" altLang="pl-PL" dirty="0">
                <a:solidFill>
                  <a:srgbClr val="FFFFFF"/>
                </a:solidFill>
              </a:rPr>
              <a:t>na ślepe kombinacje strukturę probabilistyczna, nie jest to wiec przypadkowe szukanie, ale oparte na </a:t>
            </a:r>
            <a:r>
              <a:rPr lang="pl-PL" altLang="pl-PL" dirty="0" err="1">
                <a:solidFill>
                  <a:srgbClr val="FFFFFF"/>
                </a:solidFill>
              </a:rPr>
              <a:t>memach</a:t>
            </a:r>
            <a:r>
              <a:rPr lang="pl-PL" altLang="pl-PL" dirty="0">
                <a:solidFill>
                  <a:srgbClr val="FFFFFF"/>
                </a:solidFill>
              </a:rPr>
              <a:t>. </a:t>
            </a:r>
            <a:endParaRPr lang="pl-PL" altLang="pl-PL" dirty="0" smtClean="0">
              <a:solidFill>
                <a:srgbClr val="FFFFFF"/>
              </a:solidFill>
            </a:endParaRPr>
          </a:p>
          <a:p>
            <a:pPr lvl="0" eaLnBrk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dirty="0" smtClean="0"/>
              <a:t>A</a:t>
            </a:r>
            <a:r>
              <a:rPr lang="en-US" dirty="0"/>
              <a:t>. McNamara, “Can we measure memes?”, </a:t>
            </a:r>
            <a:r>
              <a:rPr lang="en-US" i="1" dirty="0"/>
              <a:t>Frontiers in Evolutionary Neuroscience</a:t>
            </a:r>
            <a:r>
              <a:rPr lang="en-US" dirty="0"/>
              <a:t> </a:t>
            </a:r>
            <a:r>
              <a:rPr lang="en-US" dirty="0" smtClean="0"/>
              <a:t>3,doi:10.3389/fnevo.2011.00001</a:t>
            </a:r>
            <a:endParaRPr lang="pl-PL" dirty="0"/>
          </a:p>
        </p:txBody>
      </p:sp>
      <p:pic>
        <p:nvPicPr>
          <p:cNvPr id="49156" name="Picture 4" descr="https://encrypted-tbn0.gstatic.com/images?q=tbn:ANd9GcTut4MsDHaTuDjHYu-8hQcnjRzPrTL3o5JU11lxbi3SgAXZ1zdj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55" y="336022"/>
            <a:ext cx="2066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8000">
              <a:srgbClr val="7005D4"/>
            </a:gs>
            <a:gs pos="58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4" y="333375"/>
            <a:ext cx="7078662" cy="685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/>
              <a:t>Cymatyka</a:t>
            </a:r>
            <a:endParaRPr lang="pl-PL" dirty="0" smtClean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288" y="5521325"/>
            <a:ext cx="8213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400" dirty="0">
                <a:solidFill>
                  <a:srgbClr val="FFFFFF"/>
                </a:solidFill>
              </a:rPr>
              <a:t>Myśl = aktywacja złożonej materii, zależna od substratu. </a:t>
            </a:r>
            <a:br>
              <a:rPr lang="pl-PL" altLang="pl-PL" sz="2400" dirty="0">
                <a:solidFill>
                  <a:srgbClr val="FFFFFF"/>
                </a:solidFill>
              </a:rPr>
            </a:br>
            <a:r>
              <a:rPr lang="pl-PL" altLang="pl-PL" sz="2400" dirty="0" err="1">
                <a:solidFill>
                  <a:srgbClr val="FFFFFF"/>
                </a:solidFill>
              </a:rPr>
              <a:t>Cymatyka</a:t>
            </a:r>
            <a:r>
              <a:rPr lang="pl-PL" altLang="pl-PL" sz="2400" dirty="0">
                <a:solidFill>
                  <a:srgbClr val="FFFFFF"/>
                </a:solidFill>
              </a:rPr>
              <a:t> obrazuje wibracje w złożonych substratach </a:t>
            </a:r>
            <a:r>
              <a:rPr lang="pl-PL" altLang="pl-PL" sz="2400" dirty="0">
                <a:solidFill>
                  <a:srgbClr val="FFFFFF"/>
                </a:solidFill>
                <a:hlinkClick r:id="rId3" action="ppaction://hlinkfile"/>
              </a:rPr>
              <a:t>(film lok.)</a:t>
            </a:r>
            <a:r>
              <a:rPr lang="pl-PL" altLang="pl-PL" sz="2400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395287" y="1439863"/>
            <a:ext cx="5557837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pl-PL" dirty="0" err="1">
                <a:solidFill>
                  <a:srgbClr val="FFFFFF"/>
                </a:solidFill>
              </a:rPr>
              <a:t>Chladni</a:t>
            </a:r>
            <a:r>
              <a:rPr lang="en-US" altLang="pl-PL" dirty="0">
                <a:solidFill>
                  <a:srgbClr val="FFFFFF"/>
                </a:solidFill>
              </a:rPr>
              <a:t> “Die </a:t>
            </a:r>
            <a:r>
              <a:rPr lang="en-US" altLang="pl-PL" dirty="0" err="1">
                <a:solidFill>
                  <a:srgbClr val="FFFFFF"/>
                </a:solidFill>
              </a:rPr>
              <a:t>Akustic</a:t>
            </a:r>
            <a:r>
              <a:rPr lang="en-US" altLang="pl-PL" dirty="0">
                <a:solidFill>
                  <a:srgbClr val="FFFFFF"/>
                </a:solidFill>
              </a:rPr>
              <a:t>” (1802)</a:t>
            </a:r>
            <a:endParaRPr lang="pl-PL" altLang="pl-PL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pl-PL" dirty="0" err="1">
                <a:solidFill>
                  <a:srgbClr val="FFFFFF"/>
                </a:solidFill>
              </a:rPr>
              <a:t>Osc</a:t>
            </a:r>
            <a:r>
              <a:rPr lang="pl-PL" altLang="pl-PL" dirty="0" err="1">
                <a:solidFill>
                  <a:srgbClr val="FFFFFF"/>
                </a:solidFill>
              </a:rPr>
              <a:t>yliony</a:t>
            </a:r>
            <a:r>
              <a:rPr lang="pl-PL" altLang="pl-PL" dirty="0">
                <a:solidFill>
                  <a:srgbClr val="FFFFFF"/>
                </a:solidFill>
              </a:rPr>
              <a:t>, zlokalizowane stacjonarne wibracje, podobne do </a:t>
            </a:r>
            <a:r>
              <a:rPr lang="pl-PL" altLang="pl-PL" dirty="0" err="1">
                <a:solidFill>
                  <a:srgbClr val="FFFFFF"/>
                </a:solidFill>
              </a:rPr>
              <a:t>solitonów</a:t>
            </a:r>
            <a:r>
              <a:rPr lang="pl-PL" altLang="pl-PL" dirty="0">
                <a:solidFill>
                  <a:srgbClr val="FFFFFF"/>
                </a:solidFill>
              </a:rPr>
              <a:t>, odkryto w substratach </a:t>
            </a:r>
            <a:r>
              <a:rPr lang="pl-PL" altLang="pl-PL" dirty="0" err="1">
                <a:solidFill>
                  <a:srgbClr val="FFFFFF"/>
                </a:solidFill>
              </a:rPr>
              <a:t>dyssypatywnych</a:t>
            </a:r>
            <a:r>
              <a:rPr lang="pl-PL" altLang="pl-PL" dirty="0">
                <a:solidFill>
                  <a:srgbClr val="FFFFFF"/>
                </a:solidFill>
              </a:rPr>
              <a:t>, np. w przypadku dźwięku wprawiającego w wibracje złożone płyny, w których tworzą się złożone i względnie stabilne struktury. </a:t>
            </a:r>
            <a:r>
              <a:rPr lang="pl-PL" altLang="pl-PL" dirty="0" smtClean="0">
                <a:solidFill>
                  <a:srgbClr val="FFFFFF"/>
                </a:solidFill>
              </a:rPr>
              <a:t/>
            </a:r>
            <a:br>
              <a:rPr lang="pl-PL" altLang="pl-PL" dirty="0" smtClean="0">
                <a:solidFill>
                  <a:srgbClr val="FFFFFF"/>
                </a:solidFill>
              </a:rPr>
            </a:br>
            <a:r>
              <a:rPr lang="pl-PL" altLang="pl-PL" sz="1800" dirty="0" smtClean="0">
                <a:solidFill>
                  <a:srgbClr val="FFFFFF"/>
                </a:solidFill>
              </a:rPr>
              <a:t> </a:t>
            </a:r>
            <a:r>
              <a:rPr lang="pl-PL" altLang="pl-PL" sz="1800" dirty="0">
                <a:solidFill>
                  <a:srgbClr val="FFFFFF"/>
                </a:solidFill>
              </a:rPr>
              <a:t/>
            </a:r>
            <a:br>
              <a:rPr lang="pl-PL" altLang="pl-PL" sz="1800" dirty="0">
                <a:solidFill>
                  <a:srgbClr val="FFFFFF"/>
                </a:solidFill>
              </a:rPr>
            </a:br>
            <a:r>
              <a:rPr lang="en-US" altLang="pl-PL" u="sng" dirty="0">
                <a:solidFill>
                  <a:srgbClr val="FFFFFF"/>
                </a:solidFill>
                <a:hlinkClick r:id="rId4"/>
              </a:rPr>
              <a:t>http://www.cymatics.org/</a:t>
            </a:r>
            <a:r>
              <a:rPr lang="en-US" altLang="pl-PL" dirty="0">
                <a:solidFill>
                  <a:srgbClr val="FFFFFF"/>
                </a:solidFill>
              </a:rPr>
              <a:t> </a:t>
            </a:r>
            <a:r>
              <a:rPr lang="pl-PL" altLang="pl-PL" dirty="0">
                <a:solidFill>
                  <a:srgbClr val="FFFFFF"/>
                </a:solidFill>
              </a:rPr>
              <a:t/>
            </a:r>
            <a:br>
              <a:rPr lang="pl-PL" altLang="pl-PL" dirty="0">
                <a:solidFill>
                  <a:srgbClr val="FFFFFF"/>
                </a:solidFill>
              </a:rPr>
            </a:br>
            <a:endParaRPr lang="pl-PL" altLang="pl-PL" sz="600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dirty="0" smtClean="0">
                <a:solidFill>
                  <a:srgbClr val="FFFFFF"/>
                </a:solidFill>
              </a:rPr>
              <a:t>Szybkie oscylacje w mózgu tworzą znacznie bardziej złożone struktury </a:t>
            </a:r>
            <a:r>
              <a:rPr lang="pl-PL" altLang="pl-PL" dirty="0" smtClean="0">
                <a:solidFill>
                  <a:srgbClr val="FFFFFF"/>
                </a:solidFill>
              </a:rPr>
              <a:t>widoczne w QEEE, zależnie </a:t>
            </a:r>
            <a:r>
              <a:rPr lang="pl-PL" altLang="pl-PL" dirty="0" smtClean="0">
                <a:solidFill>
                  <a:srgbClr val="FFFFFF"/>
                </a:solidFill>
              </a:rPr>
              <a:t>od zewnętrznych/wewnętrznych </a:t>
            </a:r>
            <a:r>
              <a:rPr lang="pl-PL" altLang="pl-PL" dirty="0" smtClean="0">
                <a:solidFill>
                  <a:srgbClr val="FFFFFF"/>
                </a:solidFill>
              </a:rPr>
              <a:t>wibracji (bodźców). </a:t>
            </a:r>
            <a:endParaRPr lang="pl-PL" altLang="pl-PL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76250"/>
            <a:ext cx="28670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1350" y="287338"/>
            <a:ext cx="7772400" cy="792162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Spiski … </a:t>
            </a:r>
          </a:p>
        </p:txBody>
      </p:sp>
      <p:sp>
        <p:nvSpPr>
          <p:cNvPr id="63491" name="Symbol zastępczy zawartości 6"/>
          <p:cNvSpPr>
            <a:spLocks noGrp="1"/>
          </p:cNvSpPr>
          <p:nvPr>
            <p:ph idx="1"/>
          </p:nvPr>
        </p:nvSpPr>
        <p:spPr>
          <a:xfrm>
            <a:off x="466725" y="1439862"/>
            <a:ext cx="8569325" cy="4941887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W różne teorie spiskowe wierzy ponad 25% ludzi.</a:t>
            </a:r>
            <a:br>
              <a:rPr lang="pl-PL" altLang="pl-PL" dirty="0" smtClean="0"/>
            </a:br>
            <a:r>
              <a:rPr lang="pl-PL" altLang="pl-PL" dirty="0" smtClean="0"/>
              <a:t>Lista takich teorii jest długa: </a:t>
            </a:r>
            <a:br>
              <a:rPr lang="pl-PL" altLang="pl-PL" dirty="0" smtClean="0"/>
            </a:br>
            <a:r>
              <a:rPr lang="pl-PL" dirty="0">
                <a:hlinkClick r:id="rId3"/>
              </a:rPr>
              <a:t>http://</a:t>
            </a:r>
            <a:r>
              <a:rPr lang="pl-PL" dirty="0" smtClean="0">
                <a:hlinkClick r:id="rId3"/>
              </a:rPr>
              <a:t>en.wikipedia.org/wiki/List_of_conspiracy_theories</a:t>
            </a:r>
            <a:r>
              <a:rPr lang="pl-PL" dirty="0" smtClean="0"/>
              <a:t> </a:t>
            </a:r>
            <a:endParaRPr lang="pl-PL" altLang="pl-PL" dirty="0" smtClean="0">
              <a:hlinkClick r:id="rId4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/>
              <a:t>Teorii spiskowych nie brakuje … </a:t>
            </a:r>
            <a:r>
              <a:rPr lang="pl-PL" altLang="pl-PL" dirty="0" smtClean="0"/>
              <a:t>już </a:t>
            </a:r>
            <a:r>
              <a:rPr lang="pl-PL" altLang="pl-PL" dirty="0"/>
              <a:t>jesteśmy zdalnie kontrolowani!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Z </a:t>
            </a:r>
            <a:r>
              <a:rPr lang="pl-PL" altLang="pl-PL" dirty="0"/>
              <a:t>księżyca! </a:t>
            </a:r>
            <a:r>
              <a:rPr lang="pl-PL" altLang="pl-PL" dirty="0" smtClean="0"/>
              <a:t>Technologie kontroli umysłu i eksperymenty na ludziach są ukrywane, systemy sztucznej inteligencji wysyłają na nas promienie … </a:t>
            </a:r>
            <a:br>
              <a:rPr lang="pl-PL" altLang="pl-PL" dirty="0" smtClean="0"/>
            </a:br>
            <a:r>
              <a:rPr lang="pl-PL" altLang="pl-PL" dirty="0" smtClean="0"/>
              <a:t>Według  </a:t>
            </a:r>
            <a:r>
              <a:rPr lang="pl-PL" altLang="pl-PL" dirty="0" smtClean="0">
                <a:hlinkClick r:id="rId4"/>
              </a:rPr>
              <a:t>http://www.mindcontrol.se</a:t>
            </a:r>
            <a:endParaRPr lang="pl-PL" altLang="pl-PL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Sony ma od 2000 roku patent na technologię przekazu multimedialnej informacji prosto do mózgu; szkoda tylko, że nie ma działającego urządzenia Wiązka ultradźwięków ma modulować neurony, może więc da się sterować?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Manipulacja ludźmi możliwa przez odpowiedni </a:t>
            </a:r>
            <a:r>
              <a:rPr lang="pl-PL" altLang="pl-PL" dirty="0" err="1" smtClean="0"/>
              <a:t>priming</a:t>
            </a:r>
            <a:r>
              <a:rPr lang="pl-PL" altLang="pl-PL" dirty="0" smtClean="0"/>
              <a:t>? TMS? DCS?  </a:t>
            </a:r>
            <a:r>
              <a:rPr lang="pl-PL" altLang="pl-PL" dirty="0" err="1" smtClean="0"/>
              <a:t>Neuromarketing</a:t>
            </a:r>
            <a:r>
              <a:rPr lang="pl-PL" altLang="pl-PL" dirty="0" smtClean="0"/>
              <a:t> na to czeka … </a:t>
            </a:r>
            <a:br>
              <a:rPr lang="pl-PL" altLang="pl-PL" dirty="0" smtClean="0"/>
            </a:br>
            <a:r>
              <a:rPr lang="pl-PL" altLang="pl-PL" dirty="0" smtClean="0"/>
              <a:t>Wszystko co się nam zdarzyło ma wpływ na podejmowane decyzje, więc lepsze zrozumienie tych procesów może być źle wykorzystane. </a:t>
            </a:r>
          </a:p>
        </p:txBody>
      </p:sp>
      <p:sp>
        <p:nvSpPr>
          <p:cNvPr id="2" name="AutoShape 6" descr="https://encrypted-tbn3.gstatic.com/images?q=tbn:ANd9GcT1LaJIxmVuhBccQ6rufV-LkjDRjWC4Jdv41rAg6IVu-UFMBpQq8A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84" y="438150"/>
            <a:ext cx="2952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11186" y="3621088"/>
            <a:ext cx="8213725" cy="276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sz="2000" b="1" dirty="0">
                <a:solidFill>
                  <a:schemeClr val="tx2"/>
                </a:solidFill>
              </a:rPr>
              <a:t>Reality </a:t>
            </a:r>
            <a:r>
              <a:rPr lang="pl-PL" sz="2000" b="1" dirty="0">
                <a:solidFill>
                  <a:schemeClr val="tx2"/>
                </a:solidFill>
              </a:rPr>
              <a:t>D</a:t>
            </a:r>
            <a:r>
              <a:rPr lang="en-US" sz="2000" b="1" dirty="0" err="1">
                <a:solidFill>
                  <a:schemeClr val="tx2"/>
                </a:solidFill>
              </a:rPr>
              <a:t>istortion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pl-PL" sz="2000" b="1" dirty="0">
                <a:solidFill>
                  <a:schemeClr val="tx2"/>
                </a:solidFill>
              </a:rPr>
              <a:t>F</a:t>
            </a:r>
            <a:r>
              <a:rPr lang="en-US" sz="2000" b="1" dirty="0" err="1">
                <a:solidFill>
                  <a:schemeClr val="tx2"/>
                </a:solidFill>
              </a:rPr>
              <a:t>ield</a:t>
            </a:r>
            <a:r>
              <a:rPr lang="en-US" sz="2000" b="1" dirty="0">
                <a:solidFill>
                  <a:schemeClr val="tx2"/>
                </a:solidFill>
              </a:rPr>
              <a:t> (RDF)</a:t>
            </a:r>
            <a:r>
              <a:rPr lang="pl-PL" sz="2000" dirty="0"/>
              <a:t>: pojęcie z serialu </a:t>
            </a:r>
            <a:r>
              <a:rPr lang="en-US" sz="2000" dirty="0"/>
              <a:t>Star </a:t>
            </a:r>
            <a:r>
              <a:rPr lang="en-US" sz="2000" dirty="0" smtClean="0"/>
              <a:t>Trek</a:t>
            </a:r>
            <a:r>
              <a:rPr lang="pl-PL" sz="2000" dirty="0" smtClean="0"/>
              <a:t>, </a:t>
            </a:r>
            <a:r>
              <a:rPr lang="pl-PL" sz="2000" dirty="0"/>
              <a:t>stosowane do opisania zdolności takich ludzi jak </a:t>
            </a:r>
            <a:r>
              <a:rPr lang="en-US" sz="2000" dirty="0"/>
              <a:t>Steve </a:t>
            </a:r>
            <a:r>
              <a:rPr lang="en-US" sz="2000" dirty="0" smtClean="0"/>
              <a:t>Jobs</a:t>
            </a:r>
            <a:r>
              <a:rPr lang="pl-PL" sz="2000" dirty="0" smtClean="0"/>
              <a:t>,</a:t>
            </a:r>
            <a:r>
              <a:rPr lang="en-US" sz="2000" dirty="0" smtClean="0"/>
              <a:t> </a:t>
            </a:r>
            <a:r>
              <a:rPr lang="pl-PL" sz="2000" dirty="0" smtClean="0"/>
              <a:t>by przekonać </a:t>
            </a:r>
            <a:r>
              <a:rPr lang="pl-PL" sz="2000" dirty="0"/>
              <a:t>siebie i innych do dowolnej rzeczy, stwarzając iluzoryczne wyobrażenia dzięki brawurze, charyzmie, osobistemu urokowi, wytrwałości, metaforom i hiperbolom zniekształcającym poczucie proporcji</a:t>
            </a:r>
            <a:r>
              <a:rPr lang="en-US" sz="2000" dirty="0"/>
              <a:t>.</a:t>
            </a:r>
            <a:r>
              <a:rPr lang="pl-PL" sz="2000" dirty="0"/>
              <a:t> </a:t>
            </a:r>
            <a:endParaRPr lang="pl-PL" sz="2000" dirty="0" smtClean="0"/>
          </a:p>
          <a:p>
            <a:pPr>
              <a:buNone/>
            </a:pPr>
            <a:endParaRPr lang="pl-PL" sz="1000" dirty="0"/>
          </a:p>
          <a:p>
            <a:pPr>
              <a:buNone/>
            </a:pPr>
            <a:r>
              <a:rPr lang="pl-PL" sz="2000" dirty="0" smtClean="0"/>
              <a:t>Wszyscy trochę cierpimy z powodu RDF, ale niektórzy znacznie bardziej … </a:t>
            </a:r>
          </a:p>
          <a:p>
            <a:pPr>
              <a:buNone/>
            </a:pPr>
            <a:r>
              <a:rPr lang="pl-PL" sz="2000" dirty="0" smtClean="0"/>
              <a:t>Racjonalne decyzje nie oznaczają decyzji czysto logicznych, często intuicyjne   emocjonalne decyzje są dla nas najbardziej korzystne!  </a:t>
            </a:r>
            <a:endParaRPr lang="en-US" sz="2000" dirty="0"/>
          </a:p>
        </p:txBody>
      </p:sp>
      <p:sp>
        <p:nvSpPr>
          <p:cNvPr id="2" name="AutoShape 2" descr="data:image/jpeg;base64,/9j/4AAQSkZJRgABAQAAAQABAAD/2wCEAAkGBxQTEhUTExMWFhUXGR8aGRcYGCAgIRwgHB8gIBwiICAgICghIBwlIB8cITEjJikrLjIuHB8zODMsNygtLisBCgoKDg0OGxAQGzglICY0NDQ0Mzg4NDc3NDcsNCwvNDQ0NDI0NDQ0LzQsLCwsNDQ4NDQ0LCwsLCw0LCwsLCwsLP/AABEIAJ0BQQMBEQACEQEDEQH/xAAbAAACAwEBAQAAAAAAAAAAAAAFBgIDBAcBAP/EAEoQAAIBAgMFBQUFBQUGBAcAAAECAwQRABIhBQYxQWETIlFxgRQykaGxI0JSYnKCkqLB0QcWM1PwFVSTsuHxJKPC0kNEY7PD0+L/xAAbAQACAwEBAQAAAAAAAAAAAAAEBQECAwYAB//EAEERAAECAwUFCAEDAwQBAQkAAAECAwAEEQUSITFBE1FhcZEigaGxwdHh8BQjMlIVQvEkM1NiBpIWNENjgrLS4vL/2gAMAwEAAhEDEQA/AA+6yxOVNmQ9BcfA8ul7dMKnJZ5ZqrGNJ22GEqqkFB6iH4bOhQdouXOOQ4HzHFT8vLDORlXD2VZRy7yzNubWXUL2tNe7MeXGPZt6YOzKdmuYcQRrg95pTH7DhHTyEu9NMlNSFDSOe7V29RtIRYxE8Sh0Pmp0OFz781TA3vu+FMzJT6XQmtRx94J0Oy46mIxl1lT7pW5ZPG6klivQZrePLCxtp4uhwgg6jQ/MMZOzS0sOXbp13Hv39ILbn7GiikEMxAYaqRwYcip546JUqS3tU5awXbFmSrjW0B9xF2+G0DFmVZAw4ZWNvgf9dLY0YmWkJwFOMA2dYyXU3ULChuPoYT12hVzLkUkMPdJ4keHn5aHCubnm79U4746FxhlDBYeHaGXHh9zi/YdJVvpNGJludODD9J1+HA8wcY/hIdVeCqHwjnLMlZJxw3FXVfc4OVcEIdZiCXj0kVhZiviRzK/iFwRrxuMOJSzNim6vAHLd9MPz+PLIUysAg5EZV+YJ70bcghjUxNkuoIPI+eMWX0NkilaRzcjJScy+SlV1Ve7vhRptsVjBxGLX7y66dbdOfxHLA03aTa1CmOkdEJSWlmVsr1xFPGn3hEaDt5u9VIUb7sw1Asbrn5kA635eVwcDLPrP6Zw/jz3Qgs+yW5mqmlVB/t9oKwbnpLXZiwXMgca8Drm14EA8+YseeCGpAolu3jQ0xhg7JNMSf6S7qgeXKC21qqmgHZyKpIIObk1uJ87cfIHxxtLWcyO3ehM5J2g+mjudQa6Hjzpn1ims2nShgaSyzAax3H2g42H5gdV6gYsJlpoXXRUb90OZ2des9AYdFRv3fG+Ma74rS0usd+0kcA5dbXuOo0Ixk5PodeojQCA/zFTsxcmU1QAIH0u8FYp7ZVJVUJXXkSLeo4emPOWqhY2YGJOOEMkSVnsErvVASaHp5RNNqzV3fyFJNI5F4XViMrHyNxp+LzxkbRfl+zSozEKNnOglSTVBxT9+5R5V7xVdTI1PGhEYuqNyuOFvXHkTbrKQ6oGpzgySQ203sZ/9ysRz0iobw1tKQchbP32tyB4X6WxYzi5gGgyyjV5Us83spX/cXj7eEaqqukgZqgqWUNmjTxeRQRb9IzfvYoi05lwBuhrkTwELAzaJSE1x/uPARVNvLXThJchU94a8uHHy/ljVFpIYqhQhwmWkphttQV2sQTGyh30E1PPAIzmRCRca3HXriVT6UPIWsYGF7ziJB5H4Qqmue/jGii2pTEqas90WEcfjoBnPmAAPygcLnGxnGXAQ0MdT6QTJ2s9MOFhAxOZ9B9zjVRbRo3d0SNe81gP08z0v9MQ7INOICiqkLF2fPMOuXMST3Yb+HtA3eHctPaIW7S5drkjwsSdB5fG2MUSVWV3NIZyMvtWXDNLqqMO1o5I2Z4I+0luTm+5HyAB4M4AAJ5agcyQkSUw0AlSqJ8T8QLOWGhlkFSrqfE69Izna1cIhnvd9TY8hx+PC/n4Y3Yn22XKEUpDSUYlXpMNIzV5fMMu52345WCzNmPDIOA/qR44OmJtC01p36wptSzZSXop1VSMgMh93xTKlO9QZgAFUlY9L5m5kKNWy+A4m97AE42ds/as3EYk58IdSy5dcuGEDE58BAnbtJUqGaCLs769o+rtfXW3AdAfO51wlVZyW1dpVaaDKFlrSUm0n9VVeAy+YHQ1dbAneN3bgNdB4/wDT/vizM42ly6oUAhrZzcumWCUDtqy4cfaGLdPazOQrSZNddbsTzueAPlh0ubaWnEVhbPWJsk4rCB1J9oLb57OiayR96VxoOd+vQcScYMypcSXB+0RnYtkymKyrAamF5NhJSw6Oqk+9K2gtzEfM/qAt4W97CGbZcW9eAOGnvG1oWemYXW7UDID19v8AEBaXbFHG4Qky25HRf3QTfXW7Enjg2Wfm6Y9nz6wlEnPba6nsjx+8o6Fs3eqBY/8ADQX0AAwxZS48aKVWHjso9Ky99xRqchFopYZ++4UfhUnT18fIX9MYzsotAojERydHGnNtMnkCfP2EJ29UMSknvMRwsLAeXP6YSCVdSezhHRydssrUCqquWA9/KEr22L/KHz/rgq7M/wAodf1SX/4fOOjbJ2eKJrt3oh94DVP1g6r5nTDqXl/yU4YK+5Ro/Kysw32sFbt/KGPeWeB4hIguLcQeBxT8hcuotRy7Lcg29ccTQxyWomSWbKJSLcM39Rr8b4Fm51y5gK13R1KFyjSAttyh4++fWsNuz9zkmUOQoYa5h7p8/wAPr8sK5ZSwvGOfteeU/wBpJF4ajI+xhkoNi0aqQ/dkUctCPI8fXHQo2rICziI0si15t1Km6drcYXNuSpfKlSG1uvaGzKfFXF9f1A34HTGT9plIJKKcsukLp6cfSu6puld2XT2gftnY81XGMxImtpbhJbwI0zeIBPTW4CNiYKnez+w+HxGlkya0OVCjdPhDHuLsVuyzZgQo1V+RHzBwyXIISoEildYItWSn2lBKV1B0MfbX3ualkuFyngQPvdQebfC/1ZBqXQ1dSa8YrI2Q4h4PuJpXPceNd/nC1treqSaRc9OXUm6uujDqGGuFJeWqoZXj4RpalmbN4Bp2gV0MXNsKOpp8gNyneRWGVh4qR+E8iNL6aXAFZeUf2wW5kc93OC5Sx0MrDrooDmdOf3xhq2RSw01KsqOpv91uFx9D/q2DFybSHbrvhC2YkHFTJbYdw3H03QITfsr2iLDmHG2Ueo/7cvLF5l1hq7cNDDGTsX8ZtxJN05j1+7oF7I2l28qvFmjKk/ZH8LaPkvxFu9l8VBHMYCmZqbWkppWuvlX3hT+DOTKVXlVByI4b/eJbI3TnmlmMxzojEEeAHMf61BxZcu8pCaGhMN5h6akJdKQL6SMte6Co3Ro5Jge2yMEBDjTUaH6DGrcgplv9XHHKAJecmJiavuJvJu+WBicyw9vFFOqkiQksODZkPfHLXJr+a/jjdLEoy2paDp04QY5asm22u4MKU5cPGPNpb1U8ZMdOoaMm1gL2NxcHzAv6Yhv8QAKczgFNgqeavIV2FeB3cojVb0U8jZ6dAskX+ItuK342/KwVvTFEzrLYurGByMFvzTsir8RIvJ0PH5is72xwxJSpFeoVFYm2uawNr+eI/OYcWXlDs5RmEf1cqL/ZNez3RZRb8RE9nPFrMbISOA4L8tcQubZAvtDBOcQ5KIs9P5DBvLONOAiij3ghgyvVLdU+zRSPeYABj6AKvocaLtBh2qWhicTyjRNqvvr2V2l7EncIvi3vhLsjoEiLXJK2FiFsB1NvkcTWTWkKGKoxc/8AHFpK0hfZrUmumGHfFlW9KKg9hGGEkahVv72Zr2PQZDfpfEoblnmhfVShNeEbS1pSqWQ2rAJOfd8x5V7p0vaxyyzCSRiSx5C2pHgBy0xj+EHEFLAoNIynJlxDjTksi6j0ECd5N05EjE1MbLe+YcWN/kNdB1vjNmUeQq4o47oLs+em50loC6DmdT8R7tiV4CpldmyoECr7z83tbVVzd0tzy6cSQPLTE23UBOueg3d8KlWbNsgqbOZrU5D5jTHv4ewVBB2ak2AC8AOPXphgxMNuOHaqqeMNF2WZqTAUu8pX0wxRCOsgYuyxgLew8B4kfQfPjijkswpwBvEmFarOel3UocXdTldGfefSFGh2BHDHJKGymUnKdbhfygalmHhwBuSLjGE9IO7QBA/b0r7Q6m7HamKJbF67nz58PGMVBt54JssNM3C2dwCbDkBwVegGMw662n9dfSFUpZi1zWyW73DKGWk33aokCkZgtu7bj1PIL9fq2aSyprta6wTadj7ddWheSnKmvPcPPlBTefZbPTmW6oCNbcT5nnheZBtS6IF6BJCUtBb2zvXeWfeYSNgbBkgvKcxdu8kZvw5M34V8+PlcgGccU2u4n9ozPoI3tiRdPYCzQZn0HGCOzag9oe1qFV2PeIsznp+BVHgL8Ab31wzlLSBQAlFQO4QslplxCw0hBIHcPeGqbZdE0YJZnc837xPxJODCp2YrdFIfT9qzcvLAKFK5AQv1u5SKDLlBPIch5nx6YQThXW6MIV2XOuJXtXv3bjkOZ9ITKsrDKLy6k27v0BPAeQ9TguRm3ALpEdWH5eYBW87U8Pn06x07cuSHLnYGwFyzG/zODlTji+xXOOYnRZ5XdSmqj3mMW31WsYiGwS9jIfdHQfiboLnGzknsEXl4ndD6RkpRlsKVnoPuUCP7hRf5kn/Cf/24X7df8B1EEbVP8B4Q0bX2QsQGWrYAcA3eHpmuR6EYZKnglN3Z49IT2jOuOC9ss92EJqBlciOSJgfeRTlVv2GIA8ww8dcIrQng5goEcfke0cuqk2u64lQpr8j2j6XdAFxNGmV+cbfe/Q3BvkemIs9aldlw1G/3EdVZ0m0pvZvYjf77oedgrAYGCsVkXiBcMLcQeBBw4WyqVIWoVGkLLQsaVl3goqoN4jnu9Fce0CrNrfQnQj1H8wceen+wTdh9IS0uEhaHcRlXA9R7ROk3NNUA7e8Nb37p9b2B6H/phG3MrU5jlAtsT15N5IAUN2R9jDhsfd2OGNrVJjYcUJzDTxVrj5YdISEUU4ioilnWwqYaUNlUjuPvAepr5Y5i0TJIx94I3vjqp1zfmGY+I4WynbRaLWzNQNK6d8Jp2eW+diap3V07/wDEAq3ZU7VKSBiYnOXUe634WHI8eh5XwBL3ppBSoYjx4w9s788y5SlXaHQiHuookpoFMkQvbMCouAfLiL8xqPLBcnItpVVSu6ETsvOzaihaaUOBGNDyzH3KF7bO+sUkQ/8AD5svEpcEHxVh6643efMuq42uldIdPSkwmSvpcoRgQfuUD6Km9rikjWRlz94K/dZW8baBlPMr5kDUler8p1xKyMt2OHpAUrZTqlJfcOWoyp6R7SbTp9mlIZ4pJT2YckFe6SWBWxt+HXXW+NXJBN8kxtPbZLpQHKiC9Pvhs5o2jK5Dfu51KMvMd4XUEeN8F7Qs0U2PWMZErlW1Jbcx4+UQiqqhUmeBsyumjDmU1F7aZioI00OUW5gBPWi4+pKAilD5/MUbTOvuIOVDzGMYdk7syzJ21S5jZwdbkA3HLrw+GNHEza1XEnAQymLWVLulrZUXQjgfY+cbtn7BFNGjyTCaO4N73aO/G/PIeB8DY8seXZ7biiFqofP5gFhMopgOPpurV4/O6K9mxUNJAknvSuMzIeeupHiwIv6Y0dl5ZbhSTgNY1WhU4+oyKqAZj24iPE2nQtZokyVRzMq698G+ZfHVb262x4qlW+yrFHlEpLlmtDbdu/jvpjgYl/tulj1MN6uRjIunIE5B6gDEbaVVgB2BhFVVtM7MfplGRyqRjHw21SVIMTQ5Z3BMOlrBR3Ppf1x7bSrPaTikZxKWv6aoPg7S9pnROX3nHybX2fNJaS80zAiNUBKoLFySx0Nzm92/3RyxZWxQnBN1Op8I0dcVNN/jpASTrxgdvNt6iMcatSs+dcxAbIAPdvqDc3UgDThfnjJMswlVWjWBA2+ytO2VUYGm/SvhBWn2IlTCggk7JDEl5G0axUNlX82t2I6DxxH4LIN4Kxrl7wS43IuBV1NVZhPqfTvge+63CGGZpahIu1KXJsCwsW/hNvLkda/6ptw0OEWlrUWWkJcarTTnv8I0rV1S00S1UscVnLfaMAO7ouhNzr3rD8I4A3HkTrrLyqJJwphA03+UiYU4CKUwEbI94qVYCVQSEtlMzam9tb8LWFrDhawGDkTAmHAl7s4ZQQtuZnJQpK8cgBp98YlvMVGz5KqGONTGUXKwv3XcJwuLe9f6+ADekGdpgawGy3NyqrqjdAGG/wCBCzsWV2opJZZCFeTKFC8VQAkKi2uCzWJP4bX5HJxDrbiSwmtB4nieEaKk3ZkbVOJGuXjBPd/fGKIMzU7E8C8guzHWw8BzNgABrgxuaccIbcV3QVZsrMKZUtbmArgN8M2yDHWKxSIFmGp4L5X5jy4+PLEzsk2oVSruhMZSclVFaAVFWZOA5bz3Z74R9obEn9r7rBUj1cgWVb/zPhxOAXGzKtXkipOkdC4bQTKdtVK5AQYeuld1SSyRpoglNh+orqWPMC1up0sRZ1pIQCMyc6eUc3Lzbsqu6okqOdPLh6wwVeyI5obyVV7m+VbqCfTUnqxJ64NXdeNWm/WOhftUy8tfLVOeJ+8oT6vcXsiZbG/IX4fqPAeX0wkmHloVROEC2RaBUsuupx0G7n7QP2TWss+V5hfxGpHQcgPj54ayk9+ngmHc40y+kuuOAHhj00EdNm7AUuaVySeGY/TGwCptdECOVasqVmZmgUVc/uEIku6Qlk7WRSFGqxqLuepH3R529cLbQq0m4jPf9zh9NSDLDWzZoTqdPmPKpHFkZo44xwjL6eZC3L+RKjpgKQmw2rUnfT3+Y49baZRd5IKjvp5Vy8YadhbOElgauwta0YyADwBHet0vbHRt2gCMW+uMP7Om3Qa7LrjBr+6kH+8N/wARv64jan+A6CH/APWlfwHQRy7ae05ixjIcr1Go8iLj44xnXWgLwOMXkmHGGqOtlSeOfURDZ25zSN2iszeK31+HP0wnYmr6u2IQ2i+Jde0lxUajWOhbH3ejSM2qHQ8wGJ+IOnocO2llHaUgEco2k7d/MaKUIBPKFnbrhHBFUmcaBiMjfvKCtuhUjGE3P1QRcw3Z+fvCOeeeKihTRoe8e/jGSbdwVln7vajUOhzK3mBcr52t+nCaUcXtMa3TodPeGFlSQbwVUpOhzHpDduvHDGjROTHNl0APHqpBsw6jD9TGxSHqVTFbTsmUZWHUqNOHrCRvLtI9uEWazeLC3ppoR0IxSYnqt4JryhtZ4lGk7VDoqN49vaNmz9yBJacsfzWYn4EH5cfPCyWW46u6oV7oV2ladHQ6ykE6gUPT2hkr44YYRlqgwIsRIMw8s3veWpA42w4StMtmiiuH2kGuWg4uWS621TiPbKF6oknqoDGsoOW+SQNmFvwsdLdGYDr4lQ/PX36oGeY9RCqRXNLmA6gkA5injBbc3YZELPKqsV0ZTo1+YPj69NRjc2em+FKNAdYOtVM+XAkkKCu409fuMeS7zRC9N7MHN+6Mtj8fxDxGDH3USqQttVI0kLPmGpdSCspIxFdeH3OEyVfbdqhPu9oF72tliHeued8rfHA95amr39xHnAjaSpQBh7XYsUtLI9ayvYsGZtHiI4kN08DofXGYk0yyx2qYc690aTaHNvdSsKTSvHrHP9xdpPE0ou+Qx3YKL2a65TbnzFuY8gRs48WqKSKnKM0uuoBDWZhpmgrKiOmhidWjOZTY8hqLHiDbS/EFTwOM0uzLi1uEXYLl25tkuPPAK1un73xW+yKNHW+1I43QEEFwwvfgwBIPGxGMwytYO2Na7oHcmvyloS+32BprGg09CD7TKRkijAR0YMubOx0YctRx1ta+LbKVbGzrUk417ol5TBAaZqhSj+7pnHqbTpJLvJB2Vsojm4BCNQ2vK5FvHEhcq3RLQvbxvjVMu9JkvLWFnAXdKRCLeKhXMxMRnNshCtlTKAFAOW1r3+ONCpGADRu92MZPOCbAbcNwDEEZ14+UaF21EzLemAm0likSxXKhvlBGnug/PGW2l0jBBu5ER5CfxDea/UvZ/wDUZD0hT2YBBtn3O6s8lk6Mr2X0zAemJKm1sXlftpGaQVLoMCYN7x7WpRDHMlLFUd9o3EhNo3tcKABqtgeY93nfGaW2rxQyojCsWKVMqKHFX1b9BwHKLdmwGqihq+1ijnfOiREssSBWKA5RmJPO3MnliUSRAIbJwzxxjyHFsLDjaM61MKezaKQ7QankmkRy8kckiNlLFc3P8LMo46Wt4Y2dUpDV5Aqd0USCpVNTDFsysooYp6ZqaaeNjmd5PxcAyEKpB/Nx0xm2+SRtezWCZWXdc2iF0FNMzXSAckRonzqTLSTd2+gJHgeSzLqRwuL8LkCzzTb2GoyP3SKlL0q5j2TBXbNOsGyvs5u1jndMreJBL2PhlCEEHW/ljBtLv5FVZUjN9mrhfvE1wgpu7t6OloqenaIF5FL5it9HZmHyIA8bYNlnEOrUhRwBgkybzkpRtWKtBpxgztrZKyUvaoiRgfisT524XPry4Ywds9K3ewa8oCs9ieaeDDdABvxPSFvY0VVRxMzPZ2vq2gjB8SdM9vu8ufgRVzJaeuq/aPH4i9r/AJSnqrXVI8fiGDd945Us1UqAXJ7MXNzxJc636gL4cMOVTKJkUKKk7/aC5CfdU2XFt1AGvtAfae4yMTOrsyjUEsbnqSeA6n54VzgcZNEpoeUL5a1NrMbR1ICRkMBX2EBKGvMdQI2mHQDXL5X09dcFSc6QjFMP5pcrNN7RxwCmQGNOWnfjHRdqNCadVZmeVvdTifQch8sEJb/KJWkAAZxz0nZcpMvlV8kDU5Qlx7qiFjO4Bc8BcBFHK7EgMei/HCafUsKuowA6n2g+0pFBRs2cEjXU+3f0i3Z8+eW71MeYcCAWK/pGir8D5nBkjPXUUCDTp1hDKqcZXsm2zTpXnr9yhwn2HG8Peqnbpmyj4LYfLDBx3aiqGwPHzjpXLXMkxVxsDx84QNsblENnLMijUEk3PkPDCaZmLn7RUwuk54zrl90XUeJ5CMtHXzQt2aZsvjbU+vuj4nBsi+2vtKzjqnWy6zdl0EDfTE+g8YO+1y+E3xXDf8hrePGEf9Je/irqmFzaWy5zJ20LZ4wdSmtvMcQehxy4mG317JwUPGB5C0JqZTs1qKDHRdxw0q/4gJt94DQ+vDBqJNLZBu4QLaNl2gDeUvDjSBO+zyRknOoYcwSD8db+uGpmmrl1IwhhZlnEqCytN7eMPeFnZ+wvbD9r3j+JSD/CD8/ljm3ptW0ojKGVqujZ3VAXhqKeX3lDvsrd2lpQO3AHgy6fPiD54dyu1Wm+mEMhbc4leyXkcK6fecL+9e0qZGt2k1r3Fzn9QT3h6MMZTM2+oEADy+9Ii0pSereKRQ93xFVNRU9UA7Sd9dRIylT+0D3SOuYHzwBJSsxtK3cDpWvTd0hhZdmbJJJRVJzFa9P8QzrtKEU5hygSj3SraP8ApYcT049MNn/9J2knDXhCyebkJaY2gRh0I6QibJiFVUOjh7ZrFWFwfhrfrYnC2aeefAKMt8OHLTYl2LzQNDnhUeGNYcqPZNBRE5rjT31OUp5kajz09MMJdl1LYWrodYVWVaEyXChJqg5VFacwfOAtRt6M1BWKZ9RZs6mzDwLKDwHA2uPG1xgWbmnXU3EJ6adxj03KTjj2xWKagg+hjRsTZq0hqKl5M6LG8sd7G7KpIW40DXtYg636G1DJFxsLdGORhjNNPNspSp01GaT5wqbk0U7tM9PKUmSOymynMXOqnMCAGCsL+JHK+JmJlLJTUZmAW0Vqa0pE9k1PtVR2G0J51XVVXNlUSDQK65bDXu3sCDYeWqk5KTTnnhwiG7pV28ocKzalPRRRQ0kSq8h1Vhcl1PNje9uvI6WBxAXLoWSrtEfcooGGJhxaS7RKdDhyx94X/wC0Hbk5IgZViLoHkCaZs2iqbeAGvjcchiGHlupqqtMgIJmVgrNxRKdKxq2ZV7OhQI9DUvpYl6VCSbanMXv1sLW5YGLS1KvKdpwBwjBRP7UDqMYwbuBBtEpFDL7JKx+zlU3yqpdb8rqwsDcmx6nG7q0BF89oj/EWQpaCSgVNDhDDJWyTRdq1DF7LGcyxztlUHgCb6EWJIvfn4DFS4lJupborfFksSzIIKjfGh0J9P8QG3hrqR6eVFgRpNCjw0+XsrWNmcKoYcVNrg6eeJSt9ShVISNcc4y7f99O4fcInuFVSGlljXL9nKsiu/wB0sCGHkVVjbxv440Up1K/00XqjERuwH8dgefH6YGbVlMe2AxQqRPC2U8dRGdepB+eIBJaJUMccOsZLCisheetPSDu+jI1LPkhEILxSBeuit/z/AExk282pSRdIViPWLKU4EBtTdAnI98Y91qFJ9nyfaCOaCRijcyCqmy9SxOLloKfHapXTrGjEy40Ui+EpJoTz3QL3jc020xLe4V4Zg34rBCx6gsG88XbQtDdw5ivx6RkqiXMDXjHQk2iHlmSqQJHYv2iKLZbd05uAFvXXlgcvSryEhSe190is1KNtq2zbhqo5DPrpAik3dHs0ixxPJFIxZwTYD8NmN+8vHug6310ti8xKFKw4ysYfcoJmRKXS8HKUFMcTCDtWhmhlahL3tICFvpnZQFNuTWYA/DW2Nm3ApAWRT4gThHSN7thRypFFDKFyooNtMqLoCTx1A0H8gbZtyaVAvIFfOsG2cFqUuj2GQA14QGl2ukLxxNM2RfdCrm1/EW9zN1GYDl4mkpMPsEhac8ycO7f5QD+JOMTF0CpUdTTwzp0hgqoKGrVUuzNwLu2a3QX59BoMMVNuOoK0gDgIJtWanGUhmoFMyPuJhP3o2alEQIw4UEWVVOvnfj8MKpdcwysqVl5QVZ9qNPM7NYN0cPMn2hz2RtaFafLIhaVxopNyAeZvoo87YZMu/mGlezv+5woH4E3M/swBzOPSANTs2niJnLo0h5gFgnRQAbnq1vLANoyjxNEAgdKw9nrOS8zRpFEdKxl2BtanaUgyzFidT7pPrq3zsOQGNJSZfbSAUgU0z+IRSMjObS60kXR3/EN9dsijqVyxAu9tSxvr1Y4NfLxRtDgOEGWhbE4yAwjEjOmAEJO1N1BSksvveJ7oHoSL4QGbWHMcoPsd/CqgFKOpwHjQwQ3RqJJHF3UkHiST8ALAY6JmbbSilMItasgXDtFLTXjjTuwAh03pieOEFpADa5IA+vHADssh1VUpwhBJ2ZPOOEtr6D6Y5SmzaiWXtSxWIH330HxOAHXGpRV1IxOghrNzU1Jt3L95W6Dt4/8AOHwb+mPflr/jCH+tWh/Ax5uztKWQgrTIDyId1I/dNhizEikfuWT0MPrPEqnsrdPQGGqv2fPbP7OUb8aSAH/lUH9q+OiadZYapfrwI/zBVpTrbaLqXKp3EfMLm0RLUXjnjZhwzLbP6hSQ3xXHNTsyhCqtKod2kceyu+9VlynDGnXCJ7vbvGkYEgyR+RDj9k6n9m+DpICYTTI+HWOqNlys21V00V4Hvg5vZPDJEZIGZgB3gG908wRgx2YXL/pqAH3fCyWMlIObN2o78D6Qk7npFM5VlY62KsoP9LemFEwl15y+MoaWlaKAzcbCig6UqPTwh/rNox0CkLGCttQ66jyJFj/rjhwxL0avKNDCSyQ8teBNw6Gop35fc4R6ivmqZM8VPE0Z4m1j65bG2FL6g4vZlZr93wbPWexLLDxcJTrw5gw5LsyaNFqOyVZBwdXUnyIbLceZJ8CMMpNphhFFHDcR7Qf+bLNy36RvJPDyhf3qqKitAKxgOpGZSNG8cp8T4X48L4AcmxtNmhWB8OcAWXPvKcuoCSnQkZc/eDVBTJBSLPkjLLpx1UjiCG+YJ5csES0ohldXScfGKTcrOPTQQ4QCMiD75jv5QG2pPU7RhcQwRqXIzEWXuqb8dAQSAelsZqmgp65eJAygu0WkMUUpRrrU1HdE90KCXZ3aGqp7lmTLldXNrMLjIxPdJB1tx6Y1cLQqpZxGVYXPqaDRSsVJy08Yw1+wZNpPO4j7OZADmOqyrbukkc7aBteFjwuM23luKCkjsnwMFuJSGkLShQr3/Me7B2vKoWOqp2LxsDHMyEgkaZZGAINxpn8LXOgOPJ2LKlKSKk6V8hFkuOIQUhGeGUeb37AqKx5KpEW6AKyBgCUNyjKDz1KkD8Ol8WZW5dvOCgP35ihlloSgXaEjIcOEX0O94+zNZSVJlQ3JQGzm1rkEqQTpwvwxg3LMJrdoqu8/5j14BBTcxOuMGINr1VUpKR9lGWABqLRObC5MZ6AcT3SdPGxCQtP+2kCmuY76xCLqOw2VBR1OOA3jdCrvO9SKyGUq88MBj7JRcgdmFzCwvkfNe5I8OI0xUrqkpWsXjXHnFb3aqlV7jBSs21JUU06rFWEuhVmkKgMbd0W4u3RRra+mBgEoWm85Xh90iQhFCQDXw4wM3PgaFKhahXhB7Nw7qQFKZ9WB5AMTbmARjZbja1CjlM8taxW4j/4oNOGf3yjNt/Z88tY80F5QuQrK7opfIqDMQzA8R4eGLNOthN29WLPNqbxUKQ37XoqqeGeBFhPbKjKC4MgswYg2vlC5SMo8zxOLBT9ElfaA1H3OJW7hcUoqrQp3bjz5wA3d2eKUPHVyRKk4UoRmdgRrfLlAII43Nu6OOoxistOq7YII7vGNW2Df2TiK17secatqbsJUwxTJPJI1xH2jWuQSSoK3F8oJNxbS/G2mmyeaKrlFJzp8xkyw4TslN3SAeVO/GMOztkUCPlqKuY9l3goUZLg6XHeA15Br8jjzSy72Sm6Th93xdph0qUFIPZFc/pgltZxQqlQap5O0JZI2P+I3Ia/cW4uRp4a2GIQh9hy4ilN/D3ijDyQwWXGqGte/nrT6YH7j7DknnNVUAkksyByFzyNe7HMR3Bc8OJtbQHF17N4KaCqfcsI9L7MuBKzG+QVVLM0pgjaMG9yxck9LjL4C4AA0HTGCHFSpDZWadIiz2JVyZVs3CEjQYVMHqSVK2CSdkiVgt81wAOgt9dD9MFzMs2+Alsmu6KuSs2zOVQQVH/tkOELO7yTUsrStGMt+4iqb25FtCVXnrrbgMBGYLKgyVd/3OCbUm5lpIQQkUzP3OGtKaarJneJXcagllUL+kd7Xlc6+GXDR4S7zN1Jp1qY3kp5hxi4o0Tvpj3nCE2rkqIZi7U8WQHVjdtf273PlhQgJl13Qs493lC+Xk5edevNuEJGuQ8Ib9lbwJWIIzGAvC6rqfgLD1+GHWwvt1vVPOK2u062kJaUQgcyT7fcIVd+KSGnuArKOi2J8zxPw9MI0tPJdviCbGnwlFyigngPMmv3SC24csQjEkzMiAalmsPK2gw3bnFOHZpoSYytCYkZleybvE7q+giW9OzPbGPYjIh+8wN7flUd5vO1sZzTIl01Vid0Fy1jScu1fBqrd7mBOzqJ6PuwRsW/HILfBSR8S3phPLzIW5R1XcPeOdnyUuVccoNw94Zdn0NRIc7QtK3G8jrp5KAy/K/XHUomGXGrgXQcBHRWVPoICAu6OAPwYDb0Vk0ZJanQkczI5P8hbpbCGYkkK/asjuEbz5lKEJd8BCh/eN/8Ac0/dwD+Cr/lMIdg3/wAhjqWw44cmdQcwHFUI/qPlg+RZcvBKsoWT7zDzuFQd4BHuICb0bzSgFSS4/Syn5i30w5mWGwMMI6myG7yAhxN9PIg+VIVdm7CeokziVtfuE5fnw+eOf/JTtaFMWtBDUqraSwHIinxHRaXZtPDFlmklR/DtGW/rexw8l1uhF9CQRyEYS9tuzidiUhJ4gQjba2rDHOMqzk8Lqwv+8Vvb1wqnC88LtRAUxZc024C/S7xEMmyKXtB2yU0wkH31CA+tmCkfs364Ls6XDQotQpux9vWOil1tMS5otJG7Hw/zFO8dbPUjspVdWtYSKh/iUX+RPlgefmG2lVaI5V8jHOItN5ExSWXhur5RbuZSvTG1VJlHKWwI6XNrqehti0pKIeF9CeY+5wxn5J6ZRtttjuoK/PWBW+lcY5RH2pySHkps1/In4i2CJqavouoTiItZTkmyhVFgnVND5D0EEtibFp6SPt3aRlbkHZT1sTa+M5BlxfaUBUcBALFouCaKWALp0Iy5VEC5a4VE1oYZnifuk5gVbwDA2JPmb+BxjNuOPq2d4CnPDlF56TKXUqmHBdORxwPpyg5T060EbQiB1zjun7yHiL5Cbr8x1wQtbcu2F3gVfd+setEyiHE3EhSuBIr5YwI2FsDtRJJVo2aI5gvaDhfQrewy+V+fA3xiAuYWHVGiTw+4wVPOPqbbSyi6NDUYHdjTp0jUtfJUyL7NDKseqM3aAjXQjvWJU/qFjbgcS88V1l2SOntrFLQQsFsOuhNaVoMj3efdEzL7FBJHGJJJlYEFgGsLnnwJXnYkW18QPXWGXAf3KPn8xV7ZzE0G7yjTzHQ4/RFO1Ke3aNXTxhpEuI1RkOuv3QQbGzcPW18TcUsBx8kAHKtfu70jyQhby39mohOIqd2BzofGNp2nUMrGEpTwJCpzvaS5PUHNowOo8b3GmIbTh+ki7jmcPv3CIDakIKihRWqoArlqOPWsYJFjlZrCStYKkaLclLsWubN310I11/axACDmSo5mmGXHLSNKLbq02pScypVAdNPjpGlJHi1UU1OBdVLSCQRqurkNyNlsFb0JHCbgGaEjnmd2EZKWlQAwu6ChSpVMM+Z5HWlYg21WOvtkdwLZhAe6p07yW/xW91WHJvy4m/TC8nkB5Hdvi5Ch2DUD+BxHerTed3fHjbSbS9WrFTZTPAQQdDllW3fkvZlH5jyU49tP+6ceHluG+PC8k3UVT/1GIPNWhOu6JLO7i4anqMourAiNyuoZGJ0SxUaC7eGuo9dv/wBqTy37xFE3WiQgBNM0ntHDd3adYztTxRMrNA9IyP78b9xkcOV72rNrbgD5HFSED+Sa+ngI0qSm4VKU2csKUxy+0Ea6WaVFjKNDU0/aFGyoFIFuZe7Gyg6/TTF1lwpN8XxTv8OP0xCmFLBbUlV9NSDUY1w+0EY6GmilIWlljjlaVm7Jg0l78fynSy/eHPS5xARm5LkggZZffCM3gClL5QqtaHHHDPeY1GsaojmhqkKy58iuqAC40v45RqOWtx42gll1aUui6qLuFpiaS6CpIVifQY1PlHwlmoXW8UrwIts2db281uSx43DC3QYolamFXXSCDwizKL04pKXa6moJx0GMU7c2YssPtlOr9rIbACS5POwOpt4kj4DF3GChd9ki6MTh97o0lFTSJhxK0g7zUCg3a/MbKQmenWkeJi/3mGtuVkzd0nrw8L41ZmG5qpWQDp8wEwqUVNnaN03Cp6mA1Upo5Fi9nmWFDfRlCr1PvXbre/hbAjS3JZ01WMefxhFhJh2bP4zgrqccPKnKDVXQUu0IroZVCi5u7Nfxt+H/AFpg6caWUbQAV5CPWjPPNuJaXS4MKgYnw+7oXdgVRWp9mSRso+7Zj8b2J9dOmMZKZLSaujGD5yYk3ZUXlBI3UOPlX7hDZvYhljEdPIJHAsWAUKvTMRy8Ab9MWmpRChtVpoD1gOz7OWn9VLt0aCgr3ClYCbtvPRnKA8sh+8VYKD00uT52HXAUpMpWu6s0A44wNO2pMl6665RO6uJ9IL7SpXde3np5ZH45mVbD9K57fvBsNZ1pDiKNKAHf7R0LTzT0tQLSkd9T30hQi2xE1QA6TgjmSunQWXu+QIwplEOy5KQRTvjnBZr7r3+luka0EP0NJSyRZVkmLke72jN9Dph2px5xqpSKDgIYvWk7ZqNmoBStwEIO3t2XifP2rIBwXNmP87YQvTKQsUT6RSScE8q9MgAbsz4QV3Y3klXuLcW0LWJPwGnzw8lGm1UUYPtJpDbdGEXRvoSfCG+vEbxdpICzeLK300/ngK0GVhVEYCOIaWy0/VdVHiD5YQr9vB/qIYT/AIzv0w//AKkz9RB7ZE0tGumWVbcDdT8+7/FjpZVpp5NTVJ6w9mmZXZ3gkpV1HvC/vVUrU3CFonPJgbfvC6/PC6bUpitReHCEKbanpdd1GI4e2cZd1IqqBh2pcp/mIcy+pW9sYyrbD2KBjuOcMFSTtopvbYg7soat5oYpoS8Upk01AINvrhs48uWSEKTSAWUMWeq7MqV6Rz/daqQTGJke9+DFbH0K4TPNLfcvgwznp0PM0l0qUnup5R0fbsk0EIMKlEI4XFj8T9CMNpcNJaos1MJbJk3Q9eu3eBIp0PpSOd7PoVqpDNNN2YS5Y5xlAHG4BuB8cKnXTtrqU1EO7TQ2zQtAJXzBr6w6tW0AhyJNG7gaFanQ+gYHDQPLbbwPdSA0TL80nZvkJO+gIgLsPZ08jlTSr2JPEyZl8+DAHrxwpQEvP3yvEcMfSM5dpqSeq+up/kB6iN28tc1OgppJY1jbQL2hJH6Wy/XNhjPOpCf0gbw4eYi09MTBfSpgEV1AwPPGPN2slLEwkmZ0Yd1xa4/UNbjyv5YrLS9EbdSaERpacvebS68ok6jChgbsXZBq6kidHZQbxMWFjzsDoL9D8MYlxUy5eScBnHn31OSafx0EU1NKjyw8I0V1W084ggijQxGzXkbhbWwzWGnEHT6Y0mnK0ZQTQ8IxnUgy6HJhyp1Au4/P2sSqZI4VajpzFebmiuxV+fBRYcbrfy00xdajLpSlAN/uy+6xdxILjTjbQodVUx4HHOIrGlKqKkSPVSfZysQ91vopuNbeBPkbHhX/AGK41WcRlG21UqaXecwpkkf5xEXQxCCZVb7arymIqqylU45dLNw5XPC48LUWm72l9pZxAwgUIUZcC6e0rVVK/wCeWcUzxFrLOWqaho7sncyR5GF7k5CbWU8eS8b4srFfb7RrgBWgrvzEXUWwpS0hPZoBiTj/AI4aRomnd2N3eQh3YRQ5RHGFUWu58wNHF7Y9iRcr3Jw6n4iC2hKSmmAz/fio6RRTRBf8NYgFAU9nEZWIUAnPKTl7zkkg5hZSbjiIoK4AA8rxxjRSl1JJNede4BQ8a+0aiZh3mapsLkOxijA4AsosSoa4ABBW2ulhi/a4gcgB98YyBQCUCg3gVH/q0UcsPTKMRlIuntLaWBjlRyBp3AXUObE5hpnJJBI4HxK956A9R4bo8ooSLpIAOhrd/wDSK0PfFU+tmk7NwDc9vT5QfutZ1uqMy3vpxVgWvoKKH8h1FOWP3lF6kYYimWIF3pWqe+IXaJe48kByEKxKyQvkcAAuCzaXHFxpyGLCqTu4HEYjSPEJNSsYE0V+/A6Hw+YtdFE1zemkZ3kWWPI0bZQOJ755DUW4cNcUpdy7KsN9D5RTsoAWq6Sg0OKhUaePPKIzNmaJan7KpRbrLaSzO98uoUKSPPiSeQOJKQ4opIur7saRcNUDqEpJTn2VV8MM88solDSiRmpayFM0C3WUK+rngO8fXjpe5tiVL2ouOG6s64ekeK1hLKkOEHcoeOQwGkVUn2aCiqmjKyHMXbPa19Ar2Pjqb3PK3HFmnStZbcGWWXxGpSVzl9TYUAMx5mpziuSY0Uyl44mhayxgSMul9NLgBelr9MUYKmHSyomh4CMJBDS3XFsrukZA06mv3lEd6dkCFkmp42EsgDNkYd0HxNyFXqfjiroUy5tQex5+5jaQeeQlbj6bw/kKdBnBOsnWopVhjkIcDvSG1h420BJ66Drgl1kTLe2Kcd0Y2bLtuuqdaKk7hh44YRh3X2gUJpIahDyYs/fb1ykKOgHrjCRdor9dJ6YeeMQl+bM3+qCruwHvEd6aOSDux06Mp1YpIbHxzNlF/wBonGE40lLu1v0PEeUXnlMTztxpVVjgKD0EEt29o0skeQo+e1tJWsvxNvhhwztnWsxTlFnVPWYiiVBSu6nWFzebYS08narLc8QokFvmb/IYRrdKXQLtO6PWU+3OLvP3VHcCAOufhDdudV1FRGA4LJb3QRa3WxJ+eHJ2JaKRnGNuSayeyKgaJIHka+MKW/VTGj9msbAk2shH8hc+uEn460OBwmCLKmFy7dHUKSnhT2hi3Ho0SMPK7RLx1IHw0GHTM2p3sJF6MJt6UnVXJcmvD4EY98HmnJ9mMjL+Pgg/aOmF83LtNV2oFd2sbs2S7IpC1PHlWvhA7dcezG80hkbjaMFr+vuj44ylXS9ggUHHCBH7cnlr2eQ3mHGt2lLVJkVFiW3FtT8FuPiRhy6w223eJKjDeQal1i86LyuAgB/dk/57f8Mf+7C38gfw8fiDLjH/ABeMMaUVHBFaWEBrfeXT/rhky5MrbJQrCOfRbjs7+m6SjiY5/vDXnPalghbyRT/I4TzrdR+ss9TGiv8Ax5z/AHwsqHAwxboxTy/4jpF5RILfFcbyaWkUui93mNGrYkmP0nEmvEmIb4UsUPfaZ5CPvKqD55b4KnH3FgoSkAcawLNyc3Mi8ygXe8xg3ar1qSFEDyeBlZb+d8mcfEYVyUuW1XyoDlX3pBtlqalsFuBB3AHyrSDO8KTwIQ7okdvceUuP+Qt/EMNZ51paaJqSNQKesL7YcLq7yQTxSKetIX9i0dK0dS0LC7QS5gmcqe434k0P7WFcqHiKrGFdaV8DBsqwTLErFTTM0r5wt7pbPjmkkEqFlWIsACRZsyAHQjSxbS+Np15TTd5JxrAC1XRWGWLdCELnSeSnfk6G49Qcsg/ZY42k9o+3eMHrlAGdoDThAmTak9NKoqlSqj+6xN8wHEq5Ga45hxfyuDjFxpD+IJBH3GMA+vZFuvZOkM+9W2y9PC1PK3ssmllBzR8mDW1VgdDe458NcXfWgNXAO15x6RblkoLcwQonIGp6Rg25sDaV0emeVqYouRhPYDQZs4LC5zXN7HS3ljJpTbDdV4H7ujyQ4rsgUpplBoD2ZDUPIizEWVo48xfxBJa1ib2BFhfS2LyKQlpTtOsWl1JUFyrKQVb8KeWBiOxKSSKOWqMUgMo1ViilTyZBmJt0v6jFWlpSkvrIJGWcVdq4wA4StaTlp34eIjOlPJTwtI6NLUym3eMhDIeY1AzDw4n82LNrCBtlZqyyw+/aQQpQ/ISSboUMk59538esR2jkpEKPNllnRQ8ijvNe2Up3y1xwJOnInQW8CpGCf3HM7uGUYISEpQCALqjniemXzGmqpDGjr2ciU6qQQofPO9rSANf3SO8DiELRd7JonfqT9wi4qCMcb++ngn73GMO2KgRAJOCMyAiNAQgUgCw7oZyQLk5rXZfLF/2pFRhurTrHgHAjaAVIJwJINd+dcIx19RNUuCkLxxkfZqB3R04XzaDj4dcYrdSEpSKCGVmIkyLj4zrnjifEf4jDtOhmWMyPnJQC+YngDrx1vb6nF0OlTiWyeya9YcTLLUuApqlPTURTsuCQ3fMQytlBU2uQNeHW/DF3VqaWG0nAipj0uwHXChWSfpPpG6naop3VirniWvqCp/GWBuDYdfO+Mm3gFkZwBaLUg2nZtjHh7+e+DOy37ZrwRtFnYkKRdNSCQQwNwxBFwR7y+eLJWmtxOHCuB7oRJC1IKljIUzJJGmoywid1ijzS5Y4M7LNDJmtqSzGG5uczaADkOmngoEUAqN2o4xKySFXicQNT5KH3viGyEFRDGLMYZJHaFnyko6sVGbvghVCgj06W8SCdk4dMD6ZR5RvX10BwpuJ6YfaRn2nsyappmpi6JJHKCrOWVZ1sbkkswGpDC/G1+oul0KxX+5P3DKPLA7LQJwGR9/tIq2Tu260ckTSLIRIJOzgkRiLDUC5GrHjYchrzxmSl5JcRgob6x5pYZClFV05A/QawSpya2HQqZ4hZY5I7dmB4FXtfrq2p1xo7R6VvHTUHPwiHCWWA3MJqV6gjxNPAdIq2dW04ieCpmjhkubulQ17/AKQ5OvXXFkOl2XoRXcCPiPOFcq0G2FhVc6gYch95RLc2Z1laKGrWSHixaTMbc7k3NvTFJJSU9hxFDphEuoljLXWuys50GJ7xl3Rg3ko71Q7KMJFe7Sg2BA42uMz+QvjE1lX6qOJ0+5RtLLdkWNm8mtdEnz+TBWp21TVEUdJR1BaZtBmjcC9idCY/AHBM3R1O0dGUBsSzRd2gWUnQYH0gRsPblNs9mSSQzygkMRGMoPMcdbcPPTGUmtwgEi6nnjSNnpuYeVddIujhUxbtyopK5GqGmzhT3kysgS/DMArEjqDbj4Y9OldKMinifSNyhhTJ2CAD3V7q0jZutJLKAlPJF2fJY3KXHUlCx/exvZzqEULoNeIr6wnkLzb1VhXMivrEd539lvnpirc2R1LH9pkzfA4wtFnbElK68x8x0FozDL6Lu1BO74BpGTdMQ1LZ+0lRr8XCMR6st8bSLrjQAoCOFYSytnzjRv3Bd7xB3emkliW8cyy6aXiRv/TfGk5s3P3Jp3mGLltSQGxKe1wJhK2bXydr/wCIghAvxMaj+WFkq2gKOyWepjBNgOTP64UUjiY6NQxUU0dliUv+RbjD69NJaxVhxiq7TXZvZbWVnhjGD+66/wCQf3cAfmH+UY/+1c7/AMaukGJ6JKiHMJtbe6LD4WGCmnVMN0u98VYkHZJV6ZWad3tHKtuReyz37Jm14kn+WFs2rbil6kOhakk4jZtCquftHQt0Npe0x5Lot/Esfq2NZNjYLCqEwimrPnnV3ygBPGp9YV9+dlNA2cliAb9wWB+eCZuZDoI84d2fNyssi6pyh4YQU3C2nHN3VQBrWuxAIPot8LZSWW2QScOEJ7VYeml3kNVG809BWMP9oFLLEbyN3Oa+/wDX+WGc48hYIQMekOLKebYbuuOAcM/ONW7UkLUNUYVsfZ5bkCw9w30zH6YXSzbqabQwnmUqVMhaEEDU5DpUwjbtiMrOJTZDGAdSPvr4YmevUTczrBktcqq/u+0prHT6WPsKLNTRB1tqxUXHqbW+GDZY3mztVUMCyzr7zxbdJUj/ALYeOHlCLVP21BUu8pdkkRlQm+Ri4UgeHdY4Xsi7MGiaDfvgubYYl1bNjLPf4xHcYuwkRZFjtJGQWA4sGDWv4hV5HhiZwAuIqK5+FPeBwQhJdP8Abocoz/2nUqx10mUWJjRjoNWyAE6DnbDBMQp3bfqEUrDlvzUNTUoigJ7mW65dI1A95SSdfdF9ON7c8YqSlSEJXr48I32inEbRuoAw+0wIhV3Yo6ersKiWaWoZ7BGkt3bCxBY3Y3uCAbiw054zeU4gpDYoOUYpCa1XlDLs3ZUcM8yLJI6Rd7M5U9kddUeRcgOvu5ScSU33wNwrz7o2CSkUrQHFO88BTKEXblOPbWQNIwZ07zm7nOqE3NuPe8PDF2VlbQUePmYxUO1DqNkRQyyPFLNngkyx9tMCraEG4yaNrwYLbxOKpClhVMhwjSgQnaY0158BrzgNtna0jVCUlNpIGEZkY3OZjqqkjuopJBNr8eQF8G0FSS8+a604e8BspUgFSjiYs2tsRIQRKaio8ZRLwP6bGw8Llj44zTNA5UTwpFGJ+XdVcrRW44fe/rAWczQRrNDLIYHJQq5vY8crL7rAgEhgOR4W1KQEuYLTQj7UGGCi4ycCRB7ZziWKCaNLL2jpKo177EFgOhUqdeA8eYi0OpWqprhgYZt2qvZloJqpWZ3CF7dZHNbFGrgNdwGcFlFkfUrcX0Ggvxtgx8pDRURu8xCRS9mCo6Qz7T3Np2BeSWeRzqzFk1/ZCXA8jphd/UFp7KQAPvGFQtRS14Nmm8xg37iV4oqjMS7SNGAXzBUUaAAAKvLQeuGMuF0qqGqHQ42FD7y4R7u7u9SzUnaSRF5irsDnYCyuy6hdbADkCSceUtwlwJNKUIjVKUmhPxyroY3b1U8b7OWVIxZFiQNYE3VgouQbqQpIswucVI/VbWP7ga9IlQogg57joNIp/sxdUEvuq0jrHmZb2FibDjY6nWxxuFEvhBxFDEIbBSVKTVAzjFtGd5ao7OpWMcby9m5zE9o17OznQlFsbLoO75WyZauAqOvhEOu3sQTd0G4QX2fsijjqTSSUomXgJFdi55EtbRfJcRKlbziqq7jhGqGAtj8hOI3Z+IygFvnsAUUyyU8hy5tO934m4gX0OovY8dCD4mzb15am1DEeIgRpwOICx/iGGk2n7RBT1LTNHIsnZSKGIV2WxBsTlGZSpIA4k2wJPknC7Xjugxt0vLDTpF3l6wo7s0gbaEcWZ0XO65ozZgAr8DY2uBa/HXTXBq1HZV1pAxJSTSD2z6KkmqfZIoYynulrvnU8iGPMeBuMCsF6pU6T4UhkhqXVL1qArjUHygDudKFqcsgurxyK45aKW6feUY2m0ktG7nC5IBIqKwe3LiaWY+ztlS/DLlv8NfnjSQcDaRtRj1h3NTLS5e4hwA7qU7t8Nu+dUlPGBKqlgOIYE/xKfrjKeaU8olBwjmZKUfZe2haw3jHzEJu6dKaqUsucAnQMLj4aYvIuhhABp3R0k1PSrrVxThvbjjHQNuz+yQZS0Z05XH0bGk6j8hVQCI5xuzpzaX2kgp4AjyMcujn9qnt2LAX94E6+V8Ayqfx1HtR0Ddoy0ui5MpornHVti7JWKLM0pXT3WsT8xhwJhTrZATWFE1L/AJ5/0qz4e0Vf7YX/ADF/dX+mAfxj/GBf/Zuf/l4D2jH/ALDlkTtBFHGv4iQP/ton1w2TNIQ1dKifvEmOltWYSpNErKuXyTCltLaKUrWkmZui5z/zyMPljmp5pT6qpQO/4AjkWJZ0v3i3QbzT0Ag/u8hqv8OAfqfswf4Ygf4sNbP/ANPS8vpX1Mdo1NMtsXNrjuFfU+kZN5YvZLmSX9lO0P8AzSZf4cZWir8ioQnvNPascnOSb77gUluo3mnoK+MQ3VqBVMBHD+1IIwf4Ys38QxlZyCxS8ruFfUx0MlOsS7dxblDuFfU+kX72R+ygl5C35Y85H8chX+HG1pK2/wC1PeaeghNN2fMTTgcbbqN+HoK+MUbBlEtNUuIhGBTyklsgY9w8kRfmTjKUTs27pVXlWniTDMTzCWTLlfa3Y+phS3MfvzLYNeHgSgBs6fjBXn4YytBNUJ58eO6AUCp5Q7LtWlig79XFGeHZQFnb4RFUH7S2wchz9AooSeOHnj4wZPzCJloIFe/6T4wmVdVJWsKakgYrfMQFXM5/FIVAVVGtrmwvck6WGl5fZEqUcT9oIXt9hsI0H3jBrZlEIZI6WNVme+eV7gAMdLLdc9gBbQrfU87YzmEqQ+FLNN33Lzg1tCmB+QcU7hn44eEDf7VltWkZsx7FATrxsdO8Sfng+tTWBlupdVfTkfukOW99ciSU0jyHKwGUuLot1B4jM9rHkwHHhgOYbUtCAkZdfQRe+FLDuQGFN/TDwhd3x2fs9leSGWFWCZh2TqVkb8IjBYi/4tLcTjRS1hxISKg58O/0jxCVpK8uH32iW4dZLLFVB2LAR2R2YXJ5pme6kW1sQSNLWvi6UpDuGZB/zhHkEqGOmv8AHjC5vIxSsz5dCsMijXUBEGma5tdWHpjKU/2QOfmYqvOox474dajatOyApVJbOxEIJ72c3Hcvmza2sVOvuldLZhCi2UkUoev3pETAC0GlCajnh9phTDMQq7wUUtLVe1ICUMvaq/IMWzFWtw1uB4gi3O1mHEOt7M50pT1jFDiVZHGGSk2zTyL2gqzGecTuAwOmgMpZWHUfLUYWzEu6DQN15fEYBkpcwFRxpAvefayTRpR0y9pI8gdjGAcxAIUdxVRm71yVGgHHjZpLgobF/Cm+G8w+FoS2nT7hrDFsOkShp4YZGV5Xk7WROKqWyhSCLqbBVBJDC45Xvjzj6FNLAMVkppCFKbVUEjDDA98I26RzbQjIa2ZpLHzR7cx05jHpnBg1G7zEBOmiSYaq7ZEg7xkzDzYn0DvIPlgATSaXQinKnsIRonGlGgUa8cPbzgTvfG3scDEG3bOOXHL00vpqPoNAbLIIJVXOG8sP068YJ7juj06ASIGijlVlLANd3ZlsCblSDxTKdD3tLYsTccWSMCnr9+iDknsb/wDroePMaR5tyw2PbMp+0AAVgQCHBNsvkb5yzaceOISf9ocD5fcqCPOCgP8Ad/29O76Iz/2ZkggqGJ7Ye4AWAy+BHDqCD1xalZlPLXnEISbhXepTTf8Ae+AtXI9BtQyHXs5zILH3kZidDfiVJHHQ3HLGqFBScIzSrEKHOHDZwBrRLH3YpRdJohfN0bTtAw4W7S414YwlTemFVxpofTTwjd5ouETINEjTH0w8IE/2lOI/sTl7RnEhINzlVWALXJYEltLsdAceSCuYU4MqU8R7R5+ZS/RSQRwNPTDwjXsXZT09LTZ4czSy9qQQAUBsq++pF8qhraHvYHtCl0gmnr0iGnApJYTW8enWohZ3Q720o7C93lNvHuSHBqsG+kUacS2sLVkIaN2Km9aEMbwWPgoU/uLGfjgBpFFqUCFda+ZiH5F+YdEyhNUbzUHxrCduY/8A4lHIvZJGI01+zbxBHxGDJsVaIr9rHmyEqBJhw3WmFSxCO8Rv7rhgP/LZB8sZWcNiQSAeXzWBkWbMpf22z7O//wDoGCO9Ufsou8Svp76ZCfTPGx/iwXaB29QlRHOvoRD9yfl1sbPa47jX0I8oF7u1C1RtHKy/lfOP+SRR/DgOz0mX/cmvKnqDHMIkn0P7TZ4bx8gwf23QvTLmeFG0vmXIT/HGx/iwznXEvpolZ76+hEdc1NtbDZqcodxr6EeUKdPtqOd+zWR42vqGBFv+G6fTCGXl1tOlRSD941jkZ+WcU5eQgKG8fIMN9Lu/KEzhI5VHO5//ACCTHTtTaC0U1KfvCkP7IeCCAslH3hSKrn/dh/5P/wCjAuH8/P3jo/y2f+b/AO7/APKCm2JZBHaJpGFtLC4+ajGsoEFmqwI+b2S6oOUaWpR5D1AjmVYxWe9RkH6hr/DzwqtEC7+nXuj6A5e/Gq7d78/COibryRPGVgXvH8N1HxzfyxMjfQsFw4dY+eTTban6tNk8RUDz9IVt9dnzRnNIxABvl1Y/OwwdOLbcBCR6R2dmzAZao67d4Vvecbdx9uwydwKoJ0u4UW9LX+eFcnLrQQqvSEVpSjs45Vlu8N5p6D1iW+mwHH2kbdoRraM2H8zhlPTAUkpUKc4NlJ9izkXX1EHcMB6x7u3VvLBJT1UU8MciFGKIxIB0OpDDh0wvkGUEjZqBPOkU/EcnXNs2tN0ccfEwI21uzQxkCEyOT/mll+kYGN5wvy+PlQ+sCOupaXcUgnjUQS2fu7RImaWkLSHgO2c/wHLm+GNZUGYbJCvCGC5UJY2yDXmMOsQ2NWGGbKJRGpOlOYgL+ao2b1YYCl//AHggivGp9cIFkdlPVS8BQbjQeIxjzeynEcySzRtESe6sN7m/5Lstv1HG89UOAoNRvPvGh/IU5sqFTI4dnwz6RfvRTxCMVUsMcsj27rHvGwCrmOiroBwB4Y0mEKW0FNEimZ0j1xEw9dlSKDMZdAYs22l6GJjCHyCyxMM8cQ/ezcPDKNBih/WYvIVSmuRMSm5MTGyHYKc60NfHDvjDWUtIaaOenp6dwD9qQVufEKj6evzxCgpTF+pBHPxiqbovKdTdAyOJB8MfKCVdV9nNFUKFWAKEaOxVY78NFDI0h5C3lfEm6m48nXPj6gRIQsISlWClf3DEU3EfQIzNTrd6SVY30MsJkCM121yBrgF28rAddMeLdFFINAr9pGX+IhVFpKwBSoSKYjnTMRWqQKvaimiQKv22RAHhZTZmX7Mgofd01Jub8LVxUCTXcRu4xYJBV2P5UFMdO4+cU7drJqYKI2JzJndkj0sb6C4tytfxB6YHVJtBV4HA5QtYsxCVF+9gDTM16GAa1kTWHs0Jc66xjQfia1v+uNiCnAKPWGzEsp9QShNSekbo6xoYpXjyIOzawRQtye6OA143+GMVy6XHEJJJJP8AmOkcs9mTYAIqo6/eMUQu0kaEnWJnTjyvdfSxI+GJMshp67vFR6xaXk2HguXIyy4U+Iq9oijIAgiD8UdRlv5EHRxjWhPZKjHPTcguWUUrHfvjdu1VyTuI3ZsjkhXkTNlOvEgXYaE68gfPGSpNDioRzFktOgvJoKZ5+QgokcORg6BqfMTKSDd3QHuxhUFiCc2a9yCeHIjAJqkm6MuMMLgQ3dzCQKVwwrxxy3DxjA+7tJ9jGacLNK3udsxyDlm7/BhwNuOh8cT+tggHtZ5ZDpnHlISAtQFbtOAoeJxMFKmlhqSlOy5aWmAU5Wa4cAgBrKBfUgMSb3PHjiUi88SDgBFw2VEtp7VRUHID7v6iK926aCE1DqrRQDj2ky5gy3sQovca8DfyGPSylEF440yw9YzBCUBxoX1pOIxoPDyMQ2NRx1scvtEYZFJMUkahQfJr+8ehsdO7jNlFxCnzhXSLThS0tLjhvX9BTDkSYHbubtrI0gp62emdSbqG1a35o2XXzGNGVLcTtFJw3/5jzzX49FOKupPXvAi3d7ZMHtJEaSVE6tc+0aXPio91jzuzfA4zbWtx26o0Tw9d0ZrbcSUlsEp/lTD73QX3hr3aYDtlikXhCEt3uXvP3tfwgnFbRCSsJCaiuf8AgecbzKGJMB5vM5mtR0AgHu/unLT1Ec6yxEx37jZ1ezKV0UqfxYJfH6N9QwMUZli8i+D2d/3CJbOp5DPK8jRtNkbslAYd4iy5jlA0NidMByXaqGgaHlEi0MDLBFf+2A8jGTYe79XRyiZocyhHW6MD7ykDgb8bDG0/dDZQs0jwZcbos5c4JbpbFlmk7SUNCb8HOnrex+eL2c8htISntcoIetWVmm9ihRvDvEG98dqxU6BGyPb7y2+hB+uKT7S3VFQqIUSlnzEs7fW0KbxT1BhV3VgknkzxMQCdFIy/T+mNZAoaSAsesdRMTaHGLrbuO7LxEP8AtdRFDlqFN+pLf+ofTE2gorVVo+kcKWgJirrZ51JHmI5lUOrTD2fs735DX56fPAMglQWdpWPoNn02H6V318Y6Nu3LMFtIZFHkLfIHTD5aWwySkCOPtxxypDqlJ5AU8AYKZIf80/vf/wAYTX3N0c7fR/zK6/8A6xhi2tUQw2dYStuLMwHxKW+eGssyy8k3Sa8vmPoUzKSzaP8AT1B4D5hK2vFHUt3qfMPFXbL+8Y8vzwotBC2AaLp3elY5R151t4BbuG4j5gjsRIISFjldX/Akuc/JCvzxrZz7rlCoAjeRT1jtbOUt1ut0cyKesbtsUtUUzvI6x/8A1ShJ/ZCH64OtEMHBIBPCvvHLWtLoLhCUXjwr5wv7J29G0nZJGsjDQs8car8ApJ+OE8kyttVVGg3VJPnDKzZhMqir6rnCpr4mGLbuxIEi7R2jLEXyIFQD1974HDuZdcfbogGm/OMpgptByks4BxJx9oAbpTzSy2ORY76LGygkdWvnPxwmZW3LuEGpVx+0ghZfs1FLocO+oPhlBrffKqFIIWjbmyWLeZIucN5hgvthxaqjwgWSTL2i6Nuk3twIw7op/s8qokVo45bysLalSb9Ta3zwulHV37rg7Ij1piYadDbaiofxwPxA7a+zZqWq7ZoRMWP3Qunr4eWPT9wKBSq6O+CJmZlVsBlyl86U8zSCu8VPHURpKBKs590KqsL9Bmu3lrgxQU9LUFCBz+iKMpes2XKhRYPMAfeMQ2NUmeM0jSQzSgamRLZB1YPZfIa9MYSSkqbKFAp3cfCM2VMJZL6F3FnWvkCMPCM+7TqsslJdkiHvOkxGY8rAuQByub36Yq0ssKLbuuVRl4RZd9qSJeSFV1F004kxdRtJTzvFURy5JNISUzBB+Lxv1Jza8seF2WcuVF05xCgnYttMrBr/AGqp7YDhrFCRCnU00oElO72iYxsLueLXVuXEnl1OmLf7KylX7FDhgO8RvlMlQSUXU6Co6U6CL5oXQmmmaUKO7T1AErDMfeY3va3AX+vCpCUJCV0u5g4YbhA7ZSUNrqCb2ON0+nf0iM82RgZGSGYxnJITaKVU7sYa7Aatc/6GLdoEX8/5b6740KF0USD2VVyBND0PzSK6i0Yt3YdGyiQgxZkVL5Jbd0H3rZ7ceuPUp+7DuqMfKPKbGIWmoTmKKy0OemMVbY2esjFwnY5r3ULdLixuropFu9fU2sQSbAkQpNUiopxxI6iDZWfek03RTDuwOu/v0ygdUbIUgKlTC9hcoTla6sL908gTxJtx1tbHglsG+D2vQ7iYKVapdUNqk766Gm7LDXjjHlLsUR6SVEUSknMHN2OUAXy8SQCLga8dAcSbiu0s4jLv5RCbSuEFtBJO7hry9I17O2SoYE5pQtzlRD3rW4llKqNddTqQDqCBDaQDUdrr5mkZTFrPTCLuFchTHu+4CN7ShnYd0m7MYaazZVV1AVpLMEBtYgMOB648kVwGPAd+ZhYG9mCUJ4ZKxOpwOmMSjcdoijJLPHnMcMTZkiKHu5srG7ZDY38Oox7GuAqfAV+YlxtSUrKQaYJyArTmSfoj5C6fZxGSadzeSRA4RYn5Bhp3eVjw6Wt4CpKGzVRzOGcWcu33L9BRP9xr4fd8Vzw5RJRw2Zv/AJiQo7ZkP3rs3LnxtbW41x7Bd1lrLfhn0it4q2KyFL0yoPKlfOJ7RDhYqOkErypa8gjsGXwJOhsOF/HTEOlLigwmgTrGiAEvONOKCEnEAUr8GPd5pRDHHAM7rJYOjTEZG6DMLgfhOuvHEvKwEu1mNaZ+EYyI2jC22EZam765H7SLZHFDTrHngjzjuSqpY68ixfuk9dOpxo9Rpi7Qk6j4p93R5AadYP5C7yk6XhUdBiPtIp3YoUVmlnMrzWuDkVbjlpm938w+OLSSVNMlwAAd/tF2XXbQl9kKJA1xx5ilPIwPqoJa2qFqfsypuHIWx+pHzwFLlKniSqo3Yx6z3ZWVSWVkX+VQeuXjDBvhOi0wgqZAHHD3behtb42wROulB/RGHfA0uuZM0UElAPIA8sPOkB9xWA7kyNMl+72hB8rMf5HBEjLEDaJN060gu0ZaWklhxKSFniBX0i3foywt9jlyf5crKwt0zXI9LYXzj7b6rqs94+I9Lzb0+jZlATxqB5RfunsuCoXPmSOTjY5XUn1uw9DhlJF2XGIJHQwOJZVnuXn3ARwOPhA/eHbMcD9nJEg5Z40Qj1VlJ/iwvtBCnsUGvAk+Yg+bnmZpukusq4En09oIbAp6hxngkLLxtGERh+zkt/FgizkMpIS4mh41I8456RYAd/UbunjUjziW2micZJ5ZQ/4ZHyE+oQr/ABY0tF1aKltIpwFfWO1fCm2BRKTxAr6+kAaOhigfOlOSD94yFh6siEfE4VyKlvnFfhTzMcO7Murfoh2nClPMw80W25pIskSQ5fyuzW8yEOH7ks003VZNeUdLJSzTiaTJJ5j5gZ2dT4xfvN/7ML9qxxgv+nWduPh7xt3VposvaTo8jW4sCT8cES8ws9hsgCEsz/5IpY2NwgcAYXN/a9XBUZ0HhlIA+mKuyRTUmhgqQkLPe7aga8RGbcWgjQhhI3mQLfEthQJtYVcIjK1JZxtJLbignkKecN+86zzJaNmdbaEAW+JH0vh+0GlM1UKGAbFnXSu6hV7uFOpjndHtIUclpRc35KLerZf5YSTMuVO3kYCOitRaHEUqFK3ADzp6Q/R1tLWRXkmVDb3QePrx+GHMqHktlCU1hJJ2XOS9X3E9ncMPGEyegeOcCCpVUJ90K/e9Qtz88KJo7Nd9xHiIvMWn+UrYuN3UjOhA6w7R10rxCBeyke2qrHmPr3hl/athrK7J9qpqBz+IOVIMty16XBSnfWnpjChXKtHMA9NG8rHgiCw82IJ9APXCpaVodvJWQnifSALK/KbWVUVd37+6GDaOz4/Ze2yHtj4IAq+Sm1z+q+Gij+ai6DgOOMVmH5ecmbqryB4nrT0gVudttIc8c87CaQWJktm9b3sv+rYCZUtDmyKeyIKtNiZbuIZJI0TQeOfvH1TSSUkwennicSHvEKTx5DKpubePyxadZuKDoSQBFbRfGzSzMIIVqcBTl7xurKSKsBkRYLw6swvq3gDnszX52sOtrY0WPyWgpJN4xSZFxttDLtBoCR1P2sZNm1cVTE6TmKKdjkQ5iMoHK9hrbi3mNOGKpXfIYeBw1jWdS5tWitsLHAnE+GA+1MDtubwtSn2KSmp5Vht2bsXtYgFWUhh4+OhviUNrCSlSq1jJSlNPqWioP3fBPsNpxx5f9n0zIoOhfPlB0OvbcePPGLdxLf7iUnv8hGe0qm4aYb4hsWSsaKaNooUSKNcsCnVrn7hDMQAATpp7vXHmaVo0qtTiDl4xO0bvXnAkA4H6Ix7f3kNFOYlp2VGGcxysRq41CaEqBwvc4shtRFUm7wzHSJUQggEAkYVxxHWCy07XBSHVlUlYZ7EsqcHjJyKxUWuxJuNBpcSgEioA5pNPuMXu0F5Nbu8AC73mtR94R8zSaA+2EHUZ4Y2YhdLgEXZl1DM/FQbDja9F6hXgfHy8YjAnTHdUg/8A1H9p8ojAWsMntFiLgx00agheaow/wl1Iv382fWwOPG/uV4Dx3nLlHlUP7qHqRzK8+7uj6q7qNLNDM6IBIVlm1Kg2BKAhWZmBYhrGw4m1sUWlWqeGJ9BEmqgTmNTgRyTWm+MGz9tRVd4VFVYJqkaRqG7wuPfZ9b2ADemIN5NL+I0AwigWkKqlIqMs8OOBz+1gpJ2gH2hNJE8zKIwR2jDLqLODxIIsDxy4lSaIoshKaZD3ESlLQWG6oITiTU4nI/cYqoIGcQxU8LRQAMjzug7w1Nwym2nEWv8AeGJ7S0qCeynDn4xXbJSyty+kFRoKJ3e44R9SjskyUqw57mOWRndTboSWPDW5tobctM1vJI2LNab8PiLvBB2SVKUqmgww8MopkSKipyvaQy1AOaMhiwsTqOd1vy5dOONi6lg0bBJVnGrQUqdJaawpmSeuuIizZtIkaiumSEB9GDXbKetmHd6205jniWGi1VTpN7SIYvmZWhx0Y6AjEdM4z1SS1k3ZySxJCLFTY6DlqRlK9bnzwOwkzLu1ukxnZzzLDqm2klVcjgacOPnGrefbEIgWkWoDSL7pS3H8pABv8PXGs24sLutpwP3GNJNqdM0pDhKK6UFD4CJ7qbNWWBmnDmZR75QXJ8GGoPmRfBDLf4Sb9RQ8fKBnjLSczVJUrHEbuW6As0yVM5hanRZBwZo+63hyzL/Fha8pbzt5KyU8/tYJtRyZfbCmkqu9CPfwhxpKiamTspFiiuLDNHYHyfOR9D0w3Uhptm+mp7/SkayUkl1g7aq08/SkJW0KSWSfLJULkOpjyP8AHVdB1GErS0vO1QjLWogJE6iz13ZdF5O4kEQ40XslLFnWdSwHuE3Hz1w9Xt9jdUnONJyRmp9O1ZRTeDiPvfCRtveBaqQoi2b9IK/G39cIRLKDtScBB1kJSx2XKIUOAI9/OHDc+mqIQMxZR+IAEfIA/LD9IZ2ZUBANuzrqMFKoN4AI8MYw7+UqSgkyFuqgH6HTHPuzakqugQNZLTrwvF0kcAD6wD3GqRE1gzsAbe7e/wBcMmZQuJBoBDads2z0i+ak8oftvQQyRdokTK9veCkH0NtMEvOuMjZqVUQsl/8AyEyitkhKiOIPtCVnn/zZ/wB5sA7ZrcIN/r//AMnwg1uzvUsoy3AU8ybn56D4YylWFNkKzMKJmTm5pz9EXRvOJ8YJ7e2RSlMwlQsRxc8Pjhq8t9aahJpwhmwXLNTVSCpW84xzsbKbtcy1ceUHhcsP4QcI3Htk5i2YFVaRn3aTDZpHQKGvniiymoQX4DsiSfJSwY+inDeRWy/hc8Yepk5dxkhls15+sBNqQTD7aUKieJjS58lsT6lhgK0pVsG6gVPM06xyD7Gyf/TSVHmaDvind7eT2h+yTMkd7FjqzeQtlA8lv1x6RP44qvE7tPeOiTPsyzP64JO7HCCW+1JFFEywCRSR3nsczebMRceuDXpZUz21UI3fEASjUnOubRwnDLCgHkIFbibRiphZpHUnTUjMSelr+pIwsS86l24QMI2tqUdaAWFqpoMMe7HzEGN4tgLIvbmoQH7oaT63P0ths/R5uiUc8I2kJt+XZvPpUQf7cfE+0Dt2tpzwljLPEVTxQlVHLjZdeOlyeuFLDqWHA2UnHjnA0mqWmpjauIN7QVApyjZtKgcoa0ZLfdGVVLHxJtmVel7+WDJyUQ7TZZ95pETEmtM1RpYrqSrAekV7r7YEsMgqGi7VxlzHW1/urwt/onFG5gXgw4DQfaxtaqphq6VISpI4E1PhU+UYzRT7PNopYCrm7AakBjoLICSSdLnHn2She2bBIiloraW2gONlJOZAAoOeHWCMXZVkpyPGssK6iOMAlraKLXbTmQ1uQ8R5WymmgTgo7z4+2EUm1MFLbjbhG4Ymg30G/lCTvzTy3hea5do2QsRbMUc66crMB6Y0bQtslCtMuUaTBSohSFVBGfKDVRvJSd946h1eRFujo7ANYXsPdFtbWHG2uMUsus0LJpww+/co8iYUl29UUOYpu84IJW0dYS6rKrBQjSITEl+CjTUmwOg1sTqBriqlpAG3QBjWoxMQh26FNqWAk1/tyJ+61gfvBvNUU607U9QrxSw5rGJGswJDaspa+o1v441QlJKk3r1DHnVLCrpVWmsFpYF7JZqiEmIxq0s6WTK+VHDKi2BZsxHw8sZ3SM2hwxzGIiaY36UVvViFaZanDugRs6tqqkSPSRLHCrDNJK0kjlhzJF+RBIC2GY6m+tXG0IIHa5CISpa1XRrpp0yj6p2xJE6jaMZeKbvCaF3UnLzGbXuk6gBT3jxvrKGk0NL1RoTHiVIIByzoMjzGtdYIbRgC09Zlgl0hYyTyPcksAqDqO8bEYsEftVsqDThx5xLg1WUk7k4U5jXcD3QI/s5pyUqZDKsSDIHZhfS0hIt8Pli7yqEALu/RGaHC3UpwUcjStIL0TU6rFUMHlt9oZHl+yUsLrcSHTXQceJtY6DJTjSCpLYvKyqRGy1EDYIdGJN40+g+fnGB9s0sndmq1X7QtlhWZdOI1VSDY6feFrW4Y0IddNXcBTLD75RVx1RUlKVC6mn9uo4fMAN9DBLV2pSHTIiKb3u1vHzIHpjVqgTgKRV9d9wqrWH2tpIKLsJJHQBQIgrxg5bWCtqLlTzseOuMmW0NBSnMVZ4Hw9o9Klkvklz9uWYrw3HxgfUietdoDJAkV9ARlsTrazd0gjXQnTUaYo2hcysOkGkes9ctt1XEFQOIOCqfHlG7aNRHTUnYo0Xax8GHFfUXup8rePhjZ6aSyu40DQ+MTJPTDkysobSN4II79esZdhUU1TH7S3Z501de61+qlrkH8vzGKS0mlDl52tDrj0ir8m4ZsB1YpoQrLnSLN4dtSyRjsJ4lt3biMjX8LBbm/KzAX5Yzm30FexCTyrGlpNSzKguh2gG8GvuI+3a3dzfbNUx9oOID2HwBuD0+WDZJsMI7SDTlBDk+5My1GEFJ3Y0Pt5cI93y2rFLH2PaszKLEXF/S41HrfpgCZmHdp2BnC6yJd990kqUDqMPp6xj3ApkZckwkkS+mZblfIgkqfhg1mTUg7RNAYItGUk2F7ZJVe1w86Rs3q2x7GSq5pIvA3zDyPP9oNjOcdD6dx8IIYtOWmGrjYKVcs+72jFspZJ/toAGHHKY0DD+HvfFfLAMhLJC6OihPE0+I51xtTkx+qkp41NPiGVdpTtGYxMoNvc7Igj9kNmPmFIw6nEsy6P299Y65iRZbYq82SN9ajrHP9p7MkaXMatAL6+8vxzDjhF+QHV0DZp1hK9NokXL8s2fD0h33Y2NSlQXmjzfiVtfiMO5YvpxCTTjBi5xy0k0W2QrfkYlvFvClOpVWDL8D8Rb54Bm21PGpwMJ02dOyzlVi8Oh6iE7+/MXi/7/8A0ws/Cchptk/xV1MbqVaaEZpYoY+jAs/oAwHxsemKyrz20uIUT4CPWTPOLIS2snjkIY9lUXtf+CiQr+Iqub0AAA9c2OramAhujhKjurhDe0S2UVW5eVurh96QI3soTSgmDWQf/EY3Ppf3R5WwmmWPyD+plujn5ewZmZcv1oN2kD9x1k7TPI6M5OpLXPlYXOMUziWxswCAIOnzPSyNm2pIA4+gh03sSWYWBDaaKq3+Z4eow5lksut3tecLLNtN1DobWQVbgMe8nKOeCqmoG7yMxvoF0A87Wv8ALCaalkly+k0GsdHaTzRa7a6rOmQ76Q77D22J0zTU0jtbQkZQD0zWXDCUcSU7MOADrCiz7JKCXy6L2g0HIQu7V2RHJMXWmW66sWckL+rKBr0BJ14Yyn5ZxpN4L5U16+cBTj80y6HHFk7hTPrF2wdswzS9giZUU2ZlSzN0FhcDrcnqMTJzbjSP1TU7iYbrtJAlqvgqVTAYmnvGnfvYqvkSGFgqm6re19bk2Gt78SbYIMqHUl29idYCstcop2qkG+reafQO6M2yN4SpFM9M7W94qp06BuXmT8ML5d5csuq18q6xScs9kTQSysJOp9BXHvjXtPd+KolTsKZA1rgM2bKvMkLZbcbatc8uJBrzAdbLiV9MOmsGWi1NpSFoWSlOVBTzijY+3DHV9lPGipGMsYa3MG75QBr8AB5m4gmHGGrrlTXP2qY0fROOyoCkAqOdTU9M6dIlNsdCZJqWsVGY6Ki3J8WCgegJOnG/gQ5LtzACm00IjFmYemJNYU1WmAyA5+2sBt9O0eip2lzs0chCu9vccdNACyCw14Xub4ybU6l4tuDSBELqgIuXbuGGUE93VEtFCy1CRMEaMoYwxZlYgWFjc5LH1xBlmlrNMFVrnQYwZLqU4lTQbrhgcvGNHaz08ccgp42iErZzlAv3cpOVAAWJNrD8I1Nr41S3MoKkUvYRRtLiwpl5CUmgoTl3amFnfto2SneKN41+0uGFuPZnToLnFWl3lKqm6dfGKPpeSq68q8RrwoIMbVplk2bnjmJdqenaSInnGEzZR0AufIYwQplLlL2NThz+4RBKimhSTuV6CMO4FGZopQm0J6aRDcRIxyuGAF7Xte+h8hfiMEOLunGgEZ5JJNabh7QR27uzJPljl2r2zLmIjaO+W9rnNntZu78ceS63S9eFN9TGjLW0BoaUOuGcfb0TA0EpSsE6KIo1UXGudS1/QcMYoQ2HB2yVYnhSPLuJqkN0IzVv1wjFuTDCaW0sUj9pU2BQ+6qqmrDwuW16HFnXUIcqU3iB974lt5aBdaUAonXcM6RipZjtKtOZf/Dwo0iwjQCNLADT7zFlLG19T0A1Uhd2jYooxmApasBUnxMNlLs+O8ccs0GUtb2doVGh4CwFiL3FwfpbGRl22QXHlEneDBKy4yyhKmqqUSN44coSNlUyybUtChEazu6KpJssRZ11N+Sjj440cUrZVTmR5wJWmJhrGye2XtKmsuA2YI4sSvHTirW5EE+GnKzUoGlX3k48PuEGMuvS0mpSWcQeeHf7RPeLeAI0K0qxyGwQ20zoeh8NbWNx8RjETKnAppoEDyi9nomrilBCccRoe773R7S7uqk6yTU6nOLoR3Cw5iwBXONdLC418QNZWWOzLjizhnr9EZSInlvF0qKaYHX5pH2194liPYxUrqj6KbBreTDQr5HGM1Mqe7La6kQMuQa/Mo64Ck5cPWkZdz9kFZ2eSE9/it7hhz0PEeuCmpKrYWpWI1/xBVqokkANqRiMiD4ivvG3ezacNG+URlojpldblP05gdOnhwIxD84pxu6g0Vw1jSQtJss9gKSvkRXpAiHZcRdZzTqUPBwWUeRvmyt0Nh4HAsgw88o3lGu7P/MKEzM1MTFUKKSNKf4rDfXbRSGLMlLIsgGrCzfHLfTzwc+oNI2e0FOkNJ6zFTSA6t0BfTzzhFqttTVrFMjK17XI7p9Dw9MJ25ZKnL1apgqyVtNi6pYCx3g92kOO51HNTkA2QjxUWPkwsPlh+pDKWr+cLrYtNwL2ZIB4gY8iKeUDf7Qg7kkMgYag3sR8QMJVT4HZoTFrNetBwXFKFOOHnSBu6UT1Flqe+RoHBsw8mGtumJYlg2b7WFYrO/8Aj8whe0Sru0hr2lsY0ozMEnjOveC5rdCQV+Iv1w+Eykt3QSlXhDOyw0MFKuKG6FupkpZ79nHCzc0Zcj+Q72Q/LyxzE88+lV1SiK65iMrWnHW/3rNN+Y94wf7MT/cfmf6YCor/AJo5b+oJ/wCeAm0qVGqMxl0B5XI/ph1MNuMpqlOMdi3Zco2zVtzpHR91ZY0TWRgCOJIHwtcn0wKxNrUrARy9pSAa7a1qpxw6Z1i3a+6zVILIDk/Ee8fQEkD/AFpjozNILdTnG1kPhZyupGpxPjCTX7Jq6dstOptwub3+Ph0wgmQze2izDa0bak7uyQaVzOsNO6e0KtBlJiB8M2Y9bhQbetsby83LqocadI9Z0nZ6U3kgk8qeMWVkNRUsRHIGt7zqoVB6i7MR+VgOvLDGblZfZX7uelan4gC1rMS321I5Akk/H3CFbaW0p4pVhiDm+jSk98jmL/dHl6k4SMtCXUXF5aDQQXZTU6hBcLdaZAZQ/UEuej7NVjW3r9OfS98MWJtp9z9Qkwvm7RmkPl19KQOOMJ9Vu7VwEyxoTc3CWtfqbcumvnjOflmSeyacYe/1NlyV2kweQy60gluzt2rFxMYlYg3v3yLdNAoGnEjGDM2y3RBBp0EKrLRIqUXcSpXd3D/EbY9l+1B5zNmjS+W5ADHkcvAID0ueemmGE0w04kJbT2ju0+Yi0LOQ0sXVBKjru+YVtj7TkpKiRpZHcMcxaxAtw48SOQtbocBPMvy6UhAwHWGLlniaYCG3iQkaYDrmYOUVTRVquRTuzHQclFzzYjielyfA4L/IDoCHVAefSBrNamUtr/UCa4DfT5jG+xp4aSV6YRohJVcugt95r8T4AnqRa4tiuTW2+ktqJ1390Qw1OS0ylC1YZkqP3nFG1N4I6mkSnqmkQh1AZI7+7fQL6jU/LGZdeS4Q4mnH5i0zKPIJdU5eCjyHONmxdixQlESdlWV7/ahQy5R3uA0v3AV8r6gjEqbl5pJVexAir0pVpS2nchnE6PZtfA0kcP24bOys/DXjYWta7Xvz8uOimHEpC0LyphFKyE4KqWSu6ceQ0HrrGHbivVRj2pZZJKce7TlQveIBAupuRltfxuOWM1KmEqF5FAdfeMm3UrKGigg5Djz+5RKh2nSQrEFp5p3S8YDcRc3UEqoFlOl7Dhj20JBS63QZ1gxbc1LirqwG8lcNYxbToKLtUdJJaaR72khF4wwJDaCxQcxZgLcsQZhC0kBBw0O7SMkpaeVdlSSrdrTfEtnMnbKHr5Z48uchYsl1UXXM+Y/et3T4YxqyBUtU4R51FyhmTQHLjWPd5GSeLsYYo4WD55ZDdVl0srLZSO9fNx00xsl1utUINNMMRwiyE7Zu7LGrad+hMEd2pJKSnjDR5WEjDONQQ2Zjw4rYC/kDyGJLj6yUtIrhr9zjNToYOyU3eV9y47oVXoZtmTkTI4ikRoxIv30axuje6WFgSt+R5EHGikqcRhgYo2q4oK/zDGdpUVjKKj2gxRZkRonzBwtgb5e7rlu18upvyIyTKNpT2q3ifvOKoSq9tFOEmp+mAX9n1V7O09TrmSIRrYX1kOp9Ap9GxeYcWClLYqT6RqxLLfqEGlNYP7NoKqpppWkCuisWykXBUnUEHgwOo4HiLi9x5Uq66+kuEpr9zjae/KceShtYIOFU742GGipIAzQEEahkOZCCL2JtcAi2jel+OCdoiXN1KgTxz+YmaYm0ygb2gKk6HPiID7x7d9sWNYGkVdMtgSARr5gjjp8PANn8l9ZqMIvIWfsGw6t0pCu8ct/xpDFFsZlhWqEt2H+JlI1/MBwLdDoehJOCZSTaZUUOjlXyhdLSDbsxcUsKGh3cN8ebc2/OYl7GSJ7i6t7hPkeBPAWuDflgeZnGUqKAkjgMYLtOWkg2ErqFJ3Y0+98AqfY1dVjNIhUjUryb4iwPpiknLs7S8TX0guQtCXEteZV2hmND3b4dtn3gpmVhGbixDDKQevL6dMGTTzUuoXDjvhEbTffeDjISaHkR97o57/taYT9iUJiPu66p+hhwHTh0wtf/ANZ2kHHXjDqeE9MMbTZ0V4GGanop4CJDIxjbhIVzgfrBuw8w1ugGGdnybCkftxGmXSEtm2dt3MUUVqMuka94Nq1LRhQ8JBGlzkuOnFT6McZTUxLoUaAinfD6ckZEtXXEmoz1+YSYKGulfJKpycuJt5Hlhc0WHF7RJgGzbWk5dWxUbwG/T1EOGxtzXhAfKSvP7pHqLX/1rjomJlARjgYytiYSBfb7STuwI6Z/cY37dmjaPKsjGw1ANyP2Tr8zhFNzawskiE9nygmVX21K5a9DHK56RPaA6ynjrcG3xGmLSu0fHaTHYIsyWWzR1zrX/EMvaL/nL8cFfhH+EBf0Wzv+RMGNubkuvesWfiDyHkOGNpp9KsMhBMvaTMm3ecN5XHTuhQTZFYst2dVUHi5t9SMJzMMMGgBx3QlXakrPP1cFYe9lTzCM5qoBRxKrYDoWY2v5BvLDOTnGioC5jx9hHSMpllt7NtrE7/YRmfYclVdszmIcZJDcn9KaL6kegwfPIbQioAqdB7wgtSRLBwSL2gGnfn9zhT3gmnRhBCpWMnvam7W/Eef0HK2OfQwGVF5ZqfuUE2VZ88gF0i8rThD9uhXMITHnRdOWtvPgB8cbtz6FLBIrC+0HLQDl9awKd/xA3a+58lQS6lio1zePkOFutr4bPqZLeAEH2Vau2B2qiUDfryHrnC1LSVkEqhpY40X3Q38gDcnyGEVUMElCSqsDTloSczMgXCQMgMoZ5tpZo0SWd5GfREvlU/msDfJ1J18Bxw0kJ1DlRdAAzOf0w7QiWmm6JASE6593PyinebdhI6UKknecXYoNT4AAcFHhiHJUTDu0SMBlCKXZlvy7y3aUyAxgFsHeEUcZzoxC6d7W5HhyAHiPj4BOomWnRjB8/ZLDjZmUY0yJOvkPorDTsvbEVREclMMznV5NFJ52HE28Bp4kDXB4mGnSEury3RSQkiJcpW72jnTP4jINgyvTyzpIFGqxnQAA+8wA0W/Ac7cbk4xmrOb2iQ3nmfaBFWcuUfSi9dGZrAbYm3ZaSMxyI8oQcwbE/dsOXjc6+XOjyJtpwEGD5uzGpi9MIcqQK1OGeVB6wZptspPB3oVp1Cli1vtGA1JH4R+biToPEW/Nl1ro72jlw+YHlmZV6XSy45eI6V9TFMm7UNTBA0EmaVBci+gLG5J8Rra3TFyxL7VVDdBjELlZKZWhfbHgOftEajZNciRSSVBCEWyIbO5JvlHh58hryxRMm4hSgwa8TkI2cdbVs5mTbqqmJ0FfuUfPtSshMcyRgQPEFew4AM1go8jYDyxIM2Lza8VA1EaocenkraX+nQ/u108Y9TeSQnLFSiON1vJKV9wC4Yi/O3DripmX04vJvEZDfGKmUSJCn1X0KAonPEYRD/byx/Zey3p5QGzWJyWGVwDx+7i35ji+1c7Yw5xdNJvsSfYWMFHhnHqbxo5WGKkyxOQ7vb3QDmdb+YOI/LdT+otHaGAEeWkyo2k720n9o3E6dYku8LqI0FKJKc94OBfLbVlvobBr204W0x78p5RJSmi8ufGKpS3OuBqXNyh7Wlaax9S7Wq6mSMRxZaePMbWsVOUi3lrcHwtjy1zaUmv7jGhSuz2CpB2l7qMsPbhHuzKSsnJMMwVMt2p3FwAw0Kg/cPIcjccsQ7KPn/fPePXjHm3VOPFycR2QDiPXjGrZuwUEcntpVI5F1VBkViNRcJYhgR8vTErlWW1gpXUjvMCuT8s/cQ2LtddDz4xm2NNT0sDtTxCZZdWjZrkFLqcl9T45Sb2IOutvOzTDblK4jWGDzUuwFpLlDTPTHfGCq3peaELHC8d+6bAg/lvfjppY+nHFKzT7uBwgSQslGzTMOOY5VBx4c6j4zjZsfdyf2PtDJmMfhoSp95dfA6gHS9wdCcaIs9JmP1sjv3xSalVTUzdDl5CvMeXGCnt0UNP36dZAQGDxC2nIleI8xceNjoCFusy6qNqodx94Mds65LKZLl07joeBhd2lvctTEVSNhbQ5QQfC/wDUH5clyvyXXuycIGs6yELQX3T2hmQaHDXDxjXuNu2siNHLIbNdgG0KnXUcummhFxgtUkUKDpGO+M7TZlS8laHcRodR6wSpKgQM0KSskig2CHRx4qh0v4qCviDywROzjbTdUgEccx3w5balpdra4KB8O/1hYqxWTTfZTxyX0IGhI6qT/UYTFxEx2VIIH3WEZnZSWmw4EEVz1Bg5s3cqZCJjmseNtCPLkR0OHMnsUpoqGdo2qhtoOS5IScwDl798Me161kp8glVhyvp8+F/O2AZmdQlfZFIQysxOuubVtwEHfh4/4jmez6uoWdoiuaFjfLxHmPA9RrgV1CZyiwaEQ9tCSn32Qsiit4huj3ceECaPOYzqchyuvwsr+uvU4c2chChdXSo35H2hTISa3XLjw7XEYH2jdUVUphulUSvMuua3Ritip81GKT0y0g3S30+feOpLTLCC261jwPv7wibS2ZWPJdJEbXXIb/K9x64TGbZdNwpI5xzD87KSbwWgEGGPYW5jyauCJPx8/XxwzlXUt0Cct0PDbEvOt7lbx674Yv7kTeP8I/phn+U3u8YV0f8A5+A9oybVeSwElRIWPBEXKW9DdrdSU88XlS3MJolA5n7TzhzNyaXwVNNim84/HnAiXd1kXt5Vt+FASSf1Oe8R0Fhy1wntBIUdm319hHHvtPbS5L9fYQqPtKolqAhXuJ7qjQD0wEyESScTidY6OTZnJdmraKqOsdW2DVyNCY8yqbcBqf5AepGCGJ1srqcRCGaetAO3lqCad/wO8wt7Z3WkqGJBYgcWPD0HD1Iw4d2WzqAOUN7KtMzBulZKRmT6D3harNm1sZCRiyA6309Scc8tLTKi5rEWxaUishoYJ84aNi1kuQiSp7oF27PQAdXNxrqBlBJscEStpIChRGPH2g6ScldncQ3nv9o17H2DHVFpdOzAuAx1e3AuSScvgpJ+gDWcWlbYSP3Hw5QFa1npQAkKFT4cveEreGh7KpMpdntxCk6evLy49MLjIuNt0bFIIkpGTEvs9oTwHv8ATB2HfeKNFicAFuI5gefEt9OWB5Rx9CyVHKFloWIthQQyLpVnwHPU+UHJqqKeIGKnVFAP2ko0sOJC6XA8dB1vYFmA08TtFdo6CGblmKcl0tbSpyuj78wIqtgVBpXlViDJ3VJ+6nyAzcbCwHDxuFMWehD4DemOGphaxIzDM0Gkm6lOfOBu7m8Zp1yTXcKLm/u6eHjc8/O3DGb35bSqge8MZqxkzCy6F3yBWundvx+IObG3rjnjYRwKCTdpXU2UnhYH3jyCj5ccFmbaJAfNeEC2bKpDKkTDmJNaD7lFlBsaCb2kPLc2yXvqxFi59TYeFkW2LzDUu4EFApr7RlPSEvKbN1SqJzoIF0G61UjGKnJRcpIUjXXQX68fL44zmLObKdoFVPAwezPSL9UFFOyTx3VPEx7suCenlWNnM0pbKW5LoWCDlc2uT4ZRzxg81OBBWnAefGFqZ+Yl2ilDdEDIb+JinZ28lTTqIqqMlFNo1tfnx9B87Y0W5NK7beesMXpFc+UzC13a0on1P3ONCbzyyB42g7OnQlicvvm/cUc9Wtx5XxH5rqKKKarPhvMCo2VnqLEx2lVNOA3xI70iNmpngvAxzh7fdbvHX1PTHvznFpDoT2hhSm7CLXRaCQJLsfy5CK6je/MOwp6fSfQsB7pbR9eWt8SmccH6jqcU8M90SllcmdtOm82cQNx1HWLareWSEOaeHtInYq65fdI0Vh0KZeHgcQmecdIvpoRiPvOMnJqXmUbBkXVkYHgfYxVWb2TENHSRZXsAVta4sPpf4EeGIQ7NqIU4MIKbsZcu7tA5VSaVFcxQeIiFUkxWKFiYnEaWkH3Sbrr4q2UX8DlPjiEJnXSVjEVOH3X0gRy1Zt6/dRgSajf8xKr3Yrgkccr5lYEH8w4j/wBWuNGbPbcJWo0gtEzJSzTYuVJrUHXXrnSN9Ru9T01JH37FXuVJsQDo3UHgRzuoONmZdlLyiuhwgKWlpa0JlSm1ZilD5RftHbyU0LJLEJQDbtVGoPLMBzI1DcCNdNQKfmS6V1ZN07vaCpqTZEqW2l3SdPb7hAPae+AmhAiBTMPujmBrccxbXx4+GBL8064QMab4pJ2JgiYcVdJ1G8bxr5xbu3u9UvSsc9yl3Qg+PvLccAR8wMXMlffBcyOBjO0Zd9cwKLvIOGHnBvZEiQpnkgWVbHvKLOLaHMo0JB4lfUAWJPcYYl8AqhHTrB8nZSpYFN+6dxyNdxgW+/NOC0KKAD7oPLoeYHXiML5159eKTXlCiWsZbswWXe0MxXLl86QrLB7RUq4Lx5TzJtfwvy9fS+LsybziKOY1h25Z8q0wppSig5UOXXTvh+2lu2qRrUDKxPvrf3j+JT917cxx58iDpFKGatrw3fPCFdmWe3tS2Vimh9OUZ6uubsh2FSwRuGcFlvb3SR3lbjo1+ZzG2BJy0EhV1SMRuw+DDqYMuygtOoBI3faHuhRjpK53PutG3Ne8p9RpheCzMEE1FISWdaElLvqSBgcwYO7M3RkiYSd7KeY4jz5N8L+eH8qGiihphDG1LREum80SEHdmPfzhzqaiSKDL2itfhfT58Pp5YAm5toLokUpHNomZ11wLaWFDp45eUcn2rtCohqQ0YK5jY+B/rgRxxE4i5WsdKpE7MMXXUcoY6PYZqVEkagONTGR3T45SNUP6dOdsXkm9ioJXiN/3OOX2Uwh26/inf9zgrskSKcizSxyD/wCGxDfu3ILD9q/5cdG4G2EXikEb8vvSOrk5EISFqQFJ3jD/AB074KdvVf55/wCBLhX+bL7h1HtDjaSf/H4iFbcmsZm7Ru8zaknFC6Ui6nAQktC1nWkXEjAQ3707TZgFygaAcMHSksh1F5Uc1KW26HboSMTHL9rwsJQM5ub30sND4f1vjCZlmygmmUdzKvuzK0suKwPTp7xSd5ZEIjUWW+uvHzwkl2AlZJNYVW5KNlYYTgnXjzhz2JvhObRLZc2l+NvTTD2XZT+5WMMbPsWWSwTTSPd4aNmdUkkZ2d8uZuC2AJIThfwzXsfHhgktNLQpSU0p9zjn5mVaopSE0p9zhb36pzCvYxsQoOvix5k+JOOcaZTtC7rAVitrW4XCvE+EHNzZ2VFLEsGOW17D1tx8sYfnOX6DCkGWlZSSkOOLKqnLTwhzo9kxVEpzJYIbADhfx/1/M4ctzq1tUVrrCmzplYnCgZIyHrCrvXs2GKZUSJc7E99tbWF/d0ufPFVSQebJUrDdBk7tZhRcWs4aD3hT3g2vJHSowYkzWZiTyB7q+Q+vIAABYyzsZg3TgnIRWzbRdTMKQP7cveHTdHaLzQqsveUkDLy8+vlwxr+e4252Ymal1vEPOLJqaU0798GKbZ1O0ckjQ3J1tfw4DhhoHTMqSg4Raxpl59taSqlfTCFikoxJNCb5FYO6oo0XJYAdTc3LcdBis/ZjLaF78BXfWMpySEsHAhRrUAnfWFmdGo5TIjlizGwbkbXv56YBUwVICQqlI6Ziz2nJRLzvaVkK6cYvffKqNSsKvlzALm4/6OuMWnCy2VHGkCTEgzIze1SK4QertsmAwlEBKzOuvPKBqepJY+vTBUpaTz14K1AglE0HkLUpIqQDB1qtaiMzyRgsfA6d1l6c7/TF0Wi42sNACkcc489slO38dOFCIhUVq1EqRmMIiANZTxJYICeoDE/DBLbobQVXakx18vJtvSomHMVHCJbK7OamjhaIckz87Xt4Y868lDxcCe6FluqNnruS+AWRXvjUezp1kyxKSRmB/CWFzbTxxmHw+UlSYGs2YXOzKpd41TUHrArZtQKbsXCBxIgVlbgbIrg/FyPhgl51LgULowOEdK7ZzCQ4pIxScI3JLGFedYgHDMw18AvTgcArtFwEN0FKRxIdfcC138QSelIAneVp55meNTlh4ciMwuD0tceuIfnnWWkhB1jqpV8CVbVdxJz7oC7V3qqaeqWASF0BuuY6geB8ePHAf5KploqOBjDYt2lMNrWmhrGKrnetco7lcp4jmASAD8OONJdkpTevZ6Q0FlMJQtSMFJ194Z59mZXis5JMJJuLg5CNCOYINj5KeWCZKz2VpN4ZHzjj2pbbFSXFEgK84YqSgp5KVZBCFY2bQ8D8MGup/DdoMYY2mXZSULaV1pl3Rn2xWmKFjCOz7oY24G/+uP8A3wndtFxa7qoXSrCnf10rKTQHga8I5/uxtaWZ54y1hcspH3WAvcfQ/wDY4ynKuKSonhzEFWrajyUIOenOD27sMc8qCaNWZ0DhxoRfkdLN52GGTVnJaRVCtcowl23G1l1CyKHKHnaWxIYCsirrYAjxGNhMqbbKBFbannQtK650B4wu71Skq6LdAg5HQ36cvT4YRuz7l6qsawXZ9lIUsqQopIxwy6feUI25+YyujNmRjZlI0P8Arjjd1lLwDhzEXtphdwG+ajWGyi2b2VQ8SO4KgMHU2JBIWzDUNxHeIvYeOuH0s2jYJdKQeEZyTCHWkurFa/e6Nu296KiC8LMHt962X5XOIfZbULyRSOpXZEs7KhQFIRZ96pc5S11biL4RzbIXTHGElmSTbEwWxik6RGnQmUDMQCLjp58j52BwxkZZsN1IjpJsqklhtpRAIr9GR+5x0rdWvaNwtlNudrYYvSbaWr4jh7Stp5LhbUAeMDd/KnNc2sRqCOWFiHlDCGtlWw8U3dIQP7y1P+a2IuN/xh1tk/wE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64" y="897468"/>
            <a:ext cx="4835131" cy="236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038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3038"/>
            <a:ext cx="7772400" cy="792162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Spisek zagnieżdża się w mózgu</a:t>
            </a:r>
          </a:p>
        </p:txBody>
      </p:sp>
      <p:sp>
        <p:nvSpPr>
          <p:cNvPr id="6451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1196975"/>
            <a:ext cx="8350250" cy="5545138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Emocje, niepewne sytuacje zmuszają mózg do większej </a:t>
            </a:r>
            <a:br>
              <a:rPr lang="pl-PL" altLang="pl-PL" dirty="0" smtClean="0"/>
            </a:br>
            <a:r>
              <a:rPr lang="pl-PL" altLang="pl-PL" dirty="0" err="1" smtClean="0"/>
              <a:t>neuroplastyczności</a:t>
            </a:r>
            <a:r>
              <a:rPr lang="pl-PL" altLang="pl-PL" dirty="0" smtClean="0"/>
              <a:t> by zapamiętać to co nas poruszyło.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Większa dostępność neurotransmiterów zwiększa szybkość uczenia i prawdopodobieństwo błędnej interpretacji. 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Gwałtowna zmiana, traumatyczne przeżycia, zmniejszają plastyczność „zamrażając” błędne wyobrażenia. 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Zapominanie szczegółów pozostawia najsilniejsze skojarzenia.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Teorie i przekonania tworzą się przez skojarzenia zbioru stanów reprezentowanych przez „migawki aktywacji mózgu”, prototypy </a:t>
            </a:r>
            <a:br>
              <a:rPr lang="pl-PL" altLang="pl-PL" dirty="0" smtClean="0"/>
            </a:br>
            <a:r>
              <a:rPr lang="pl-PL" altLang="pl-PL" dirty="0" smtClean="0"/>
              <a:t>pewnych przeżyć</a:t>
            </a:r>
            <a:r>
              <a:rPr lang="en-US" altLang="pl-PL" dirty="0" smtClean="0"/>
              <a:t>. </a:t>
            </a:r>
            <a:endParaRPr lang="pl-PL" altLang="pl-PL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Teorie spiskowe powstają gdy z kilkoma błędnymi stanami mózgu zaczyna się kojarzyć wiele innych – to daje proste pozornie prawdziwe wyjaśnienia, oszczędza energię mózgu</a:t>
            </a:r>
            <a:r>
              <a:rPr lang="en-US" altLang="pl-PL" dirty="0" smtClean="0"/>
              <a:t>. </a:t>
            </a:r>
            <a:endParaRPr lang="pl-PL" altLang="pl-PL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pl-PL" altLang="pl-PL" dirty="0" smtClean="0"/>
              <a:t>I tak powstaje oczywista oczywistość … </a:t>
            </a:r>
          </a:p>
        </p:txBody>
      </p:sp>
      <p:pic>
        <p:nvPicPr>
          <p:cNvPr id="64517" name="Picture 5" descr="https://encrypted-tbn1.gstatic.com/images?q=tbn:ANd9GcTmWPEDuoUWN1ZSOX0QCC27HrMC2KzAqfDRvBIoizQLsBhDNb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32" y="39688"/>
            <a:ext cx="1557867" cy="13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data:image/jpeg;base64,/9j/4AAQSkZJRgABAQAAAQABAAD/2wCEAAkGBxQQEBUUERQUFBUUGBoYFRYYFRQZFhcXGBkZGhQWGRgYHCggGh0mHBkVIjEhJSkrLi4uFx8zODQsNygtLisBCgoKDg0OGxAQGjYlICQ3LzQsMDUsLSw3NDQvLjUvLzgsLC8wNC82MTQsNCw0LCw0NDQsLCwsLCwsLDQsLCw0NP/AABEIAOIA3wMBEQACEQEDEQH/xAAcAAEAAgIDAQAAAAAAAAAAAAAABwgFBgIDBAH/xABOEAACAQMCAwQFBwcKAwcFAAABAgMABBESIQUxQQYHE1EiMmFxgQgUI0JSkaEWVGJykpPSFTM1c4KDorGzwjRDUyRjssHD0fAXJXSjtP/EABsBAQACAwEBAAAAAAAAAAAAAAAEBQECAwYH/8QAMxEBAAEDAgQDBgUEAwAAAAAAAAECAwQFERIhMUEGE1EUIjJhcYEjM5Gh0RWxwfEkJeH/2gAMAwEAAhEDEQA/AJxoFAoFAoFB5rniEUTokkiI0mdCs6qWxjVpBO+Mjl5ig9OaDW+2vbW24VFruGy7fzcS4Mjn2Dovmx295wCEI8L737l+Kx3Fw2m2z4bQKToSJyMtj6zrgNqO5wRsDigshG4YAggg7gjkQeRoOVAoFAoFAoFAoFAoFAoFAoFAoFAoFAoFAoFBWPv149864q0SnKWqiIeWs+lKffkhf7FBrHBO2t/Zf8PdSoo+oW1p+w+V/CgxfFeJy3UrS3EjSyOcszHJ9w6AeQGw6UHkoJ67qO9S2js47W/l8OSL0I5GDFGj+oCyj0Svq77YA3oJfsOIRXCB4JI5VPJkdWH3qaD00CgUCgUCgUCgUCgUCgUCgUCgUCgUCgUGN7ScWWytJrh+UMbPjzIHor7ycD40FNLq4aWRpHOWdizHzZjlj95NB1UCgUCg9NhxCW3fXBJJE32kdlP3g0Eh9mu+LicTLG4W8BOArIfFPsVo9yfaQ1BNvZDtVLfKPFsLq1ONzIq6PgWKuf2KDaaBQKBQKBQKBQKBQKBQKBQKBQKBQKCHvlE9oQltFZow1zMJJVzuI09TI6ZfBH6hoK/UCgUCgUHOGQowYYyPNVYfEMCD8aDZbPvB4jCumG48NfJIoFH3KgoPR/8AVDiv57J+zF/DQTT3OniNzCbviFxI6SDEERCKCud5WwoO/JfZk75FBJNAoFAoFAoFAoFAoFAoFAoFAoFBrPb/ALYRcJtTNJ6UjejDF1kfH4KOZPT3kAhVDjXFZbyd552LySHLH/IAdABgAdABQeKgUCgk9e52aKxlu7ueOIRwtKI1UsxIQsisW0hSTgdaCMKBQKDee6jsOeK3eZAfm0OGmPLUfqxA+bdcchnlkUFpoowoCqAAAAABgADYADoKDnQKBQKBQKBQKBQKBQKBQKBQKDHdoONRWNu9xcNpjjGT5k9FUdWJ2AoKwcaur/tFetLHDJJg6Y0QExwpzClzhQepY4yfgAHk7QdlBw5dN3PH84I2toj4jJkZBmfZU9w1E+wb0HHsp2IuuIyRiGJjEzAPKMaEGfSJPQgZ25+ygk3vM7PcJ4Rw6SKGJDdTaVjLsXmA1DXJv6g0gjIAyTigins52maycMILWcqQV8eEPoI3BUghhv7aDK9r+8q+4nH4U7IkWcmOJSqsRuNRYljg9M4oNOoFAFBMHAO9214ZaJbWVlIwXdnklVC7n1pGCq2ST0zsAB0oOi+7+b1j9FBbRj9ISO336gPwoPZwTv7mXAu7aOQdWiZkb36W1An4igkPgPe1wy7wPG8Bz9WcaP8AHun40G7xSq6hlIZTuCCCCPMEc6DnQKBQKBQKBQKBQKBQKBQYfjXZq3vXRrpPGWPdI3JMQY83KcmbG2WzgZxjJyGg97Ham84fF4FhaSQxAYa6VB4arjlGEyE/WbGMHA5GgrrI5YlmJYsSSSckk7kknmaDnbXLxHVG7IeWVYqce8UHB3LEkkknck7knzJoONAoFAoFAoFAoFBleBdpLqxbVaTyQ5OSFPoE+bIfRb4iglTsx38OuF4hAHH/AFYdm+MbHB+BHuoJe7N9rLTiK6rSdJDzKcpF/WRvSHvxigzdAoFAoFAoFAoFAoFAoPhFBp/aXu04dfZMkAjkOfpYfo3yepA9Fj+sDQQH3i9jLfhkmmG+jnbODDg+Mg/SK5X79J35UGlUCgUCgUHu4Xwee6bTbwyzN1EaM2PfgbfGg2aPup4swyLNvjLAD9xfNBieN9jb6yGq5tZUUc306kHvdMqPiaDA0CgUCg7ba4eNw8bMjqcqykqwPmCNxQSv2L77Z4NMfEFNxHy8VQBMo9vSTp5H2mgnLs/2gt7+IS2sqyp1x6yn7LKd1PsNBlKBQKBQKBQKBQKBQaf2x7x7LhmVlk8SYf8AJjwzg9NXROY5nPsNBB3a/vcvr/KRt81hP1IidZH6UvM/DSPZQR9mgUCgUCg3bup7E/ytdlZCRBCA8xGxOSdEYPQtht/JT1xQWh4Zw2K2iWKCNIo15KoAHv8Aafad6D10HwqCMedBB/fL3ZRpG99YoE0elcQqPR09ZUH1SPrAbY32wchB1AoFAoFBkuA8duLGYTW0rRuPI7MPssp2Yew0Fi+7fvSh4mFhn0w3WPUz6EpHMxk9f0Dv5ZoJFoFAoFAoFAoFAoKtd+Fp4fG5z0kWNx8Y1U/ipoNCoFBzghZ2CopZmOFVQSSTyAA3JoOV1bPE5SRWR1OGRlKsp8iDuKDqoFBYj5OEYHDp2HrG4IPuEcekfifvoJaoFAoOm8txJG6NydSp9zAg/wCdBSm8tzFI8besjMp96kg/5UHTQKBQKBQckcqQQSCDkEHBBHIg0E591ve9rK2vEn9LYRXJ5HyWU+f6f3+ZCbAc0H2gUCgUCgUCgrj8oq308Uifo9uv3q8gP4YoIroFBYXuf7t4IY7fiLymaV01xgejHHrUhgRzZhlhnYDy2zQZvvs7PLc8KmkVF8WErNqAAYhPRfJ5nEZY7/ZFBV+gUFke46SG14KJZZI4xJM7MzuqgHIjUEk7E6BgHzoJItr+KX+bkjf9V1b/ACNBiOLdtbC1YpNdQhwcGNW1yZ+z4ceWz7MUGdhk1KDgjIBwRgjPQg8j7KDnQYKTsZw9nZ2srVmYlmZoY2JYnJJJHMmg1HvfjteH8JlMVvbxvNiFCsUan0/XxgfYD0FaKBQKBQKBQSz3Ud6rWZW1vmLW/KOU5LQ+Snq0f4r7tgFhoZQ6hlIZWAIIIIIO4II5ig50CgUCgUCggP5SkWLizbzjkH7LKf8AdQQzQKCxvyeOLmbh0kDc7aT0f1JcsB+0JPwoJQu7dZUZHGVdSrDzDDBH3Ggpjx3hrWlzNA/OGRkOeukkA/EYPxoPHFEzsFUFmJwFAJJJ5AAbk0E0d0PdzeRTme8iWO3kieN4ZD6ciuNgYxyGftYO3Kglrsz2RtOGoVtIVQn1n9aRt84Lncj2cqD13nAbaaaOaWCJ5YjqjkKDWpHI6ue3t64NBkqBQKCvvyjeNeJdwWqnaFDI+/15OQI9iqD/AG6CLLHhFxcfzEE0v9XG7/8AhBoOzi/AbmzKi5glh1DK60Kg+4nr7KDHUCgUCgUEmd1Xec/DmFvdEvaMdjuWgJ+svmnmvxHUELI2tykqK8bK6OAyspBVlO4II5ig7aBQKBQKCDflLx/8C39eP9I0EH0HOGIuwVQWZiAqgEkk7AADcknpQWc7mexc3C7WQ3OBLcMrFAc6FUHSpPLVlmzjI5b0Eh0FWO9S18Pj0/zzWY3dHzGFVjCVULoztqAGnJ5lTQTl3a8O4WLcS8LVDnZ5DvOD1WQt6Sn2bDyoN0oPtAoFAoFB4f5Gt/FaXwIfFbdpPDTWcAAZbGTsAPhQe0Cg89/Yx3EbRzRpIjesjqGU/A0EO9t+49W1S8MbSeZt5CdJ/UkO6+5sj2ighPifDZbaVop43ikXmrAg+/2j2jY0HkoFAoFBJHdR3ktwxxBcEtaOfeYGPN181z6y+8jfIIWWt51kRXRgysAysDkEHcEEcxQdlAoFAoIV+UsPorI/py/+GOggeg3fucAXi9tI6Fo1ZlL6SVR3RljLHGB6RUDPUigtUKD7QRZ35dixd25vEOJLSJiy6c+JGGDHfppHiH40EC9nO0Nxw+YTWshRhzHNXH2XXkw/+DFBZLu37yYeLL4bKYrlRlo9yjAc2RvL9E7j286De6BQKBQKBQKBQKDBdq+yVrxOLw7qMNgHRINpIyeqt06bHY9QaCuHeD3cXPCWL/ztsThZlHLPJZF+ofwPn0oNJoFAoFBLHcp2+ktpRZS6pIH1GP7UTBSx05+qcHbodxzOQsVQKBQKCFflLN9FZD9OX/KOggy1t3ldUjUu7kKqqCWZjsAAOZoLf9iOHrb8Pt41hMGmNdcZADCTH0hbzJbJz1oM9QKDEdreJQ21lPJckCIRsGB+tqBAQDqWJwB7aCJO6Hu64fe2SXU4eZ9TK8bNiNGQ8sLgnKlTuevKgmjh3DordAkEccSDkqKqj7hQeqgUCgUCgUCgUCgUHXcQLIjI6hlYEMrAFSDzBB5igrz3sd1hstV1YqWt+ckfNofNh1Mf4r7twET0CgUGyd3X9JQf3n+k9Bb6gUCgUEF/KXk9KxX2TH/SH/vQap3H8CF3xLX4pia2UTKFClnIYLj0vq4Jz136c6CzwoPtAoIl+UPxWBbFLdyDO8iyRqOaquQznyBBKjzyfI0GJ+TXxM4u7Ynb0JVHvykh/COgnCgUCgiDvG74xaStb2CpJKhxJM28aMOaqo9cjfJzgHz6BEHE+3vErhsyXtx7kkMa/sx4FB5bbtdfxsGS8ugR/wB/IR8QWwfjQb92S777qBgt8ouY+rqFSZR5jGFb3ED30E+cF4vDeQJPbuJI3GVYfiCOYIOxB5UHuoFAoFBxdQRg7g8xQVu75e73+T5fnNqv/ZZT6SjlDIfq+xD08jt5ZCMKBQbJ3df0nB/ef6T0FvqBQKBQV6+Uhc5vraP7EBb9t2H+ygjXs5xuWwuo7iA4eNs46MvJkb2EZB99BbPs32rtr+GKSKVNUq6hEXXxFI9dSuc5U5H40GcoFBU/vgt2j41dB2dssrKXOTpaNWAB8hkgDpjFBm/k9SkcXIHJoJAfgyEfiKCytAoNW7zuNNY8KuZoyQ+jQhHMNIQgYe0as/CgqXbQNI6pGpdmIVVUZZidgABzJoNk7Rd31/YQCe5g0xnAZldH0E8g+knTvtnlkgZzQe3sn3X33Erf5xCIkjOQhkcr4mDg6QFO2QRk4GRQanxTh0lrM8M6FJIzpdTzB+HMY3yOeaCUfk8cfeO9ktCfo50LqPKVMbj3pqz+qvlQWHoFAoFAoPJxXh0d1C8Myh45FKup6g/5HqD0IoKldvOyknCrx4HyU9aGQ/8AMjPI+8ciPMeWKDXaDZO7r+k4P7z/AEnoLfUCgUCgqr30cT+ccZuMHKxaYR/YHpj9svQYjsDwSG/v4ra4laJJCQGUDUWAyqAnZSeQODvgY3oLVdnOzVrw+Pw7WJYx9ZubsfNnO7fGgy9AoID+UZwFlngvFB0OngyHoHUlkJ96kj+xQdfybuFlrq5uCDiOMRg9C0jajj3CP/EKCwFAoND777ZpOCXGkZ0GNyPYsi6j8ASfhQQh3MTxR8atjNgA61QnkJGRgnxJOB7SKCXO/fh9zJZCSG4WKCIObhC5TxAwAjG3rnOVCnqw+AZjsFcLe8BhjtpND/NvALr60UypoLEdCG9IeeQetBWrtRYm3upImnW4aMhWkUsylgN1DNudPL4UG6dwFi0nFw4B0wxSMTjb0gEAz5+kfuNBZigUCgUCgUGn953Y1eK2ZQACePLwOejdUJ+y3I/A9KCqNxA0bsjqVZCVZTsVYHBBHmCDQbB3df0nB/ef6T0FvqBQKDw8b4ktrbSzv6sKM59ukE4+PL40FMby5aaR5HOXkZnY+bMSWP3mg428zRuroSrKQysOYYHII9oNBbnu+7ULxSwjnGA/qTL9mVcavgdmHsYUGy0Cgx3aHgsV9bSW84yki4PmDzVl8iDgj3UGG7t+yQ4TZCAsruXd5HAIDEnC4B5YQIPfmg2qgUHRfWqTRvHIoZJFKOp5FWGGH3Ggq73g929xwp2dT4lsW+jk1KHGTsrrsdQ8wMHntyAa7xnjl5OqR3U88ioAUWR3IGR6LYbnsdj5Ggx9teyRahHI6axhtLsuoeTYO4586DibdgqsVYKxIViDpOOeD1x7KCx/cynDbW20W13DNcS4aY50OSNlRUfDaVyem5JPWgk6gUCgUCgUCggrv97E4P8AKMC7HC3IA2B5JL8dlPt0nqaCNu7r+k4P7z/Segt9QKBQRL8obtD4NlHaIfTuW1P/AFUZB+GX0/BWoK70Cg37ue7ZfyZehZWxbXGElydkb/ly/Akg+xj5CgtGDQfaBQKBQKDV+83iUlrwm5mgcxyIq6WGMgl1U4yMciaCp3EeIy3Dl55JJXP1ndmP3k0FlJODtf2kUaxRvBeQpKJnRHNoXQNKEVtyWLZTHqkvnYKtBHfdv3fzrd3MrrDKbBzGIWVHWeQYJUavU9DdW6My+TCg9XfxrjgtFlAEs7SSuoxpiRAqwwr7FDvv1YueuAEOUFk+5Htub62NtO2bi3AwSfSkh2CsfMrspPtU8yaCT6BQKBQKBQdF7aJNG8cqh0kUq6nkVYYIPwoK2R9lX4V2gSBsmM+I0Ln68Zikx8Rup9q+6gs1QKD4xwN6Co/eV2k/lLiU0wOYwfDh/q0yFPxOpv7VBq1AoFBY7uP7cfPLf5pO309uo0EneWIbA+1l2B9mD50EqUCgUCgUGj99cmngd17fDH3zR0FVaC1XczxP5xwa3yfSi1RN7NDHT/gKUGsdyfGPH4hxYE5Ek3jL7i8gP4FKDSvlB8T8XioiByLeFFI8ncl2/wALJ91BGNBmeyHH34dew3KZ+jb0l+0h2kX4qT8cHpQXDtLlZY1kQhkdQykcirDKn7jQd1AoFAoFAoMD2n7Nx3hhkOFlt2Zo3xyDqUdT7CCD71FBnqBQR1339qfmPDjEhxNd5jXzEePpn+4hfe/soKxUCgUCg9fC+IyWsyTQuUkjbUjDof8AzBGQR1BIoLTd3PbyHi0GRhLhAPGi8v0080P4cj5kNxoFAoFBH3fs+OCTD7TxD/8AYp/8qCr1BIXdN26/k1p4ZTiGaNmU9EmVDoPubGn36aDx91HapOF3c08u6m3kAX7cmVaNfiRjPTJoNU4rxGS6nkmmOqSVi7H2k528h0A8gKDyUCgs13DcbNzwoRsctauYt+eg+lH8ACV/sUEkUCgUCgUCg4ycqDlQcZHCgkkAAZJPIAcyaCpXeX2qPFOISSgnwk+jgHlGp9bHmxy3xx0oNUoFAoFAoPVw3iMttKssEjRyIcqynBH/ALjzB2PWgtL3V9qLjidj41zEqEMUV1J0zafWcKfV325kZB5YoNzoFAoIx+ULPp4Sq/buIx9yu3+2grXQKBQKBQKCYPk3cQ03lzBnaSIOB7Y2x/lJQWCoFAoFAoFBxk5UHKginv57X/NbT5nE30tyPTwd1g5N+2cr7g1BXOgUCgUCgUGb7G9nZOJXsVtHtrOXb7EY3dz7hy8yQOtBb3hnD47aFIYVCxxqFQeQAx8T7aD1UCgUEOfKTucWlrH1aVm/YTH++ggCgUCgUCgUEidwsunjUY+3HKv+HV/toLPUCgUCgUCg4ycqDx8b4rHZ28k8x0xxKWY9duQHmScADzNBUHtTx2TiF3LczetI2QuchFGyIPYBgfj1oMTQKBQKBQKCzPcn2O+YWXjyrie6AY55pFzjTfkTnUfeB0oJJoFAoFBX/wCUnehru1i/6cTOf7x8f+nQQ7QKBQKBQKCQO4of/e4P1Jf9NqC0VAoFAoFB8zQcZDtQQh3ucdbiVybCCQLb2p13cu5XxOSpgesV5Bc7tnONGRpXXFEb1JGJi3Mm5Fu3HOWj3vA7QW8hVHTw9B8VpCzHVLGhDLgL6jO2AM+hzNRrOTNyuY25LrU9Ft4WPTXNW9Uzt/p6x2VtPFMGibUXKCRpQSDnCtpEYBHI46jr1rWMufM4dnerQLUYk5EXN+W/RieD9nI1jSS51MXAZIVbSApGVaRsEjIwQo3wQSRnFb38qLc7R1RdK0KvLjzK54af3n6PdN2etWmHoSIPmxmaNJOvjiJSGdWIBUs2N/V6ZpF+ryuOYYr0m1OoeyUVzt6/bd4L7s5CmmVWk8BXQXCsVMkcbOFMisAA43x6oIJXY5razkxd3ju5ano9eDtVM70z3/ll7jg9qjFTaqcdfGnII5hgdW4Iwc+2otWZcpnaYXuP4cxL1qm5TXO0uq24XZwXEN08bm3jkUTQ51BWJ+iclt/CJ9YHJBXH1xUrHyPMifVR6vpM4NyJid6J7/3SZwftvfTXqxOYFUO3i+jhURMmU6i22FB3JrhbyLtVzhW2Zo2BYwpv7z05c+89OzKdpe8xYWCWqCU4BLvqVRncADYk4wemM/d0v5cUVcMdUPS/D9WVb827VwxPTbucS70I1dIoEDTFVYxyFo9QZVK+E2NMnM7ZycbA12quVcEVUxurrGHZ9oqs36+Hadonb+7rh7y28MiWDRNIzpbrvpZljL4YMQ3MBdurqNs1zt366qZnbnCTl6ZYx8i1b8zemrrPLlz+7w8H70pWlAuIovDCuzFA+sBELEjLEHYcq42cuquuKZhZaj4ds4+NVdt1TMx9Gn9tri24ldfOniaRJFAidZtKmNeQxpOGBJ1KdwT7q2vZNduraYcdO0PHzLMV03efeNuksDbdlbYapcSSJpysTOQQylRLqdFGoAPERjSTqbPqHO3tUzb46YcY0SmjNjHu1cqo3ifV9bhlnokZrZUVI3Ysss2VIGExqkIyXKKMg7sK52cqu5XEbJepaHi4mNVdiqd+3Tr+jrtuF2ohhbwEk1xqxdnnyzYxKMJIoGmQOuMclHPOazfya7de23JjSdFxMzHi5VVPF32mP4fU4HZmdVZWVpoleKLxdKF/EljdFdgTk6FKqTvlhknArrRdrqtxXEK6/p+PZzpx665inltP19XG47O20w0Rq0Eh2RjIXQt0EgYZAPLUDt5GuNvN3q2qhZZnhqKLU12a95jnt6/RpM8JRijDDKSrA9CDgj76sHkks91XD47O9tncDxWTVJI7FViEqeigXYZw0YJOfSbGNt43n73eCF1Gl006fOXcnnPwx99v5ThwPj0V54nhH+akaNgfMHZh7DzFdaLlNe+3ZAysK7jTT5kfFETDydpe1kFijazrkGAI15kkZAJ5Ltvv0x5jOL16Lcby30/T7ubc4KOnefRqvB+87UGNyiJrdY7dV1enIwYhGY5xyX0sbahXGxkVXImZjosdU0m1iV26Ka/i677cvnscH7y5JpirwIqhHYDWdWpQSq5bA3OF+NaW8ua6ttkrN8P28ezFzzO8R09WPfvWuASDbxAg4IJfII5gjzrnOdVHWlMp8LWaoiYuzP2h23PehI0WhIlSdoTMHzqQAT+EQFO5OnU3PbFdpv1TZ44jmqo0q1RqcYlc70/p23Zbu/47fXrO84TwFBAYJpLPkbA9cDOfhTGu3LnOejOt4OHiUxRZ3mue2/b5ojQYFxj619c6j56PD0Z92t8frGuWfM7Qn+FKKfxKu/Jj+1P/AAC//kDPwjbT/m341nBjqx4s38y36bSyFt84isyX8H5xFCTHqEnipGqE+mR6BkVN1B3GkA7gCuv4VV35q6idQt6fM77W5/X7fJ6eM/8AESexjj3D1cezGKrb+/mS9tpkR7Jb29IYsyH+WWUE6fAZQP8AuxZ6l+Gyt796tKojyPs8LZqr/qsTPXj/AMvXFukwPIwT5+ELsPuKqfhVfi/mw9lrtNM4Nzf5f3dkMBk8BFxlobYDPLeCPnWcinivTDnpN6LWmU3KukRM/vL6FCMVkAeN10vpOQ8TgEMp9owynzANc6Zqs3OaRet2tSxJiOcVdPlLOXHZe7ltpXiQyNLauAw5SlHSN2GOskYMgB5lyOhqwot/jccdJeSyM3/rfZa/joq2mPkwUdwLxi8ZAlP87AxCypINnAVsF1zyxkjOCARUfIx64qmqOcSuNH1rH8mm1dnhmnl8pc5pJUURyrlRuI5o1YAE52WRTgZ8qjxcuW++y2uYOFme/NMVfOP5hleN8afiCWRlRPFtbuDDqNP0MjBSNI22cRcvMVPx783KZiesPI6zpNGFXRctT7sztt6PBwicxXGsKGKCVgp3DERuQpHUE7Y9tQrH5sPU6vz06v6QxvDpIDbQrHNbooUMyvIqP4rAeMzBvaMDG2lVx1qVk2btyrl0UOi6jg4dj3p2qnryd1hxSN5xBC2tY4bl3cA6WdowoC5AJChefUsegBO3k+XYqiXKrUac3VLVVHwxO0PNxL/g7v8Aqk//AKIKj4X5n2XPieP+H94/y4cC/o+H+sm/9Ot874qUTwp+Vc+sMgkUZmiYgNOluHgVuXo3FwZGVeTuvokKc7Bjg4re3VXGPE0I2Zax7msTTkTy5frtD5atgu+NbIjyIpzh3RSwDY3I2Jx1xjrUTHpiq5HE9Bq965Yw6qrXWI/bo03gdsby8XxSWDMZZm80XLynbqQCPeRVzXVw0zMvm+PZqv3abdPWZhINhLrdnbGp5o/2vpJY0Hvlji264xVbjTNU11d3tNcpot0Y9jfaneIn6Rsy3dxxs2txJ1EkTYB+s6AvGCfb6Q/tVrh3OGvae7t4kxfMxIuUxzon9un8NXN688MEsrFnlV5HJ6u80gY/cqD2BQOlZzZnzNmvheimMSau8zLeuEdlIeJ8E0SOIXSdnjm+xJ6IGdxkEYGM+XUCpWHt5Sh8S7+2/aHd2c7PWV4s1tJM8tyYmSaeMFI2ywBdASct6uTybc43NZtTam5M09Wub/UKMKim/wDBO23r8t2j33Dp7W5axvDqmjUvbzb4nhUE6T1yFVsHmNJU59EjTLscVPFHV30DVarVyLFz4aunylnO76ziub2KOdNYjEjRnJGMqQ6Nj1kYE5U9feQeGHXvPlz0laeJMWKaIy6J2qpmOab4oFjQKihVUAKoGAB5ACrSI26PEV1TXVNVU7yqmONLBe3cU2oxSXEhyN2jcOwEijqMbMvUY6qK43rMXKdk/TdRrwrvHT0nrDLSXNsFi8WaF42uYX9F9Xoqk2WdPWVdTIDqUHBO1cMazXb4t1trWpY2Z5U0T0nny7PHx3jUcUcqrIs00wKkpuiK5zIxfGGZhlQFyPSbJ5CsY+PVTVx1Gr6zavWYsWI93lv9uzo4Lx5JkWO4YRyoAqStnRIo2VZCPVYDAD8iAM4xk5yMXjnip6tNH1z2anyr3w9p9P8Axl/Gh8fImh8b5p4ZPixaNplAHiFtOrwdQxnkPPanBc8jh7sxlYf9V8/i9zrvt3/2x3F+KRRRtEkqvJKNDMnppFGSPEOobOxG2FJGC2+TtjGxponiq6umt61Rk0eTY+HvLauE8Ilupg1h4cqxaNGJFIEcYCRl8kHkoznfnXKuzdm5xwn42qafbw4x6qp6bTynu8fEOCTWdybKeNwus/MpgryI0bMSIWZQTsTscZBLZ2IIkZGP5kbx1U2jaxGHXNFfwT+3z/lIltPe8J4HO7xq0sO8KZ1YVmUHUFPIFmbAPIdK3x6K6KNqkbWsjHv5M3LPSY5/VqbNPxK4WRkhnE2lhBMF0g6BqUK28bD0hkEE45nryqi/FyZp6LCzd0mvDpt3eVe3OYid9/qxr9m5ob6awjil0SIk1sjFpFiY+unieqBjxBkkA6FzvW1+3NyjpzQ9IzqMPK96v3OfPn9uTv4twt+GywRTjDzAyl8ExIYw3zeNnx/1dLseQ0J0JNa2ceq3TM95S9Q1izmXqKdpi3TO8z6/Zh4ZFRg63FrqUgjNxCdx5+lvUWnGvUzvsvrut6ddtzbmvlPLpLRu0MUSXMqwMGiDegQcjB3IB+sAcgHqBmraN9ub5/XFMVzw9OzJ9iJI1klZ5ER/CKR62CqdZAk9I7ZC5wD5+zB5ZEVVUTFKfpNyzayqbl6dojm2TMGiRZp7fwnQrJpmjZsbMpVVJJYMqEADmN9s1CsWLtFcTs9Jquq4OVi1W4rmZ7cp6vPw6aA20KpPCgRBqV30v4rYMxII39LYEbaVXrmt8mzcuV7x0R9F1TCw7HDVM8U9eTydoryONbaWOWKSaCXKhG1egCJFDEcgHDfvD5V2xaKqKZpqVuuZdjIv03bE/Xl3jozMGHbxbV0KA6lPiRqUHMK4cjSQNjnb3ioVWPcpr3ph6ezrOFex9r1W28e9EuqNLRfENq9uGkOmbM0aKunSzJEsjA+GX31DI9EAYHOVfi7VTFP6qLS7un2ciu7VVtEfDv6erut0R2t11h2imaVVicTLnw/o3lEOrSolWIAno7DlkjGNRXTRMbM6zl4mTkWq6a96elTK8J7JXM8mIdmX0tTLOgBBG+towM5355qPTh3d91xc8R4M0zTzmPo6O03CJbC4aG5j0wSNqtriNWaJXcAyxsFGVQvqIGMrnYEE4mXsfzKY9XndL1eMO9VER+HVPTvHo9x4bdwtDZMjhnaaZFXLJ4mmNIHZ0yqgfTEZIwwUnFc7Vu5RamnulZ+fiX8+1e4t6YiN+Xzb/wB3fZB7APJOV8SQBQqnIRRvjPUk4+6t8axNqJmrqja3q1ObNNFqPdhqXehfwzcVjjVlE1pbyHDMqBnn0qF1NgHQhZ8Z5sP0sdr3FwTwxzQNM8qMmmq7Vw0xz3+jp7A8DuxcxzwCMopw7eIhUo2zgaScnG4x1xUGxYu0VxOz1Wq6tgZONVb4pme20T1TO/KrN4ZEd3wK1aRy1tASWYkmKMkkk5JOKDq/J+0/Nbf9zH/DQPyftPzW3/cx/wANA/J+0/Nbf9zH/DQPyftPzW3/AHMf8NB8PZ+0/Nbf9zH/AA0Er8EgVLaFUVVVY1AVQAANI2AGwoPdQfMUCg+4oMb2iH/ZZfapB9x2IoItHZ+0/Nbf9zH/AA0D8n7T81t/3Mf8NA/J+0/Nbf8Acx/w0D8n7T81t/3Mf8NA/J+0/Nbf9zH/AA0D8n7T81t/3Mf8NA/J+0/Nbf8Acx/w0D8n7T81t/3Mf8NBtHd/w2GGeQxRRRkx4JRFUkahsdIoN8oPhFB9xQKDh4YznAz54GfvoOdB8ag/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97" y="3615266"/>
            <a:ext cx="128760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cdn11.mowimyjak.smcloud.net/t/photos/thumbnails/7626/koniec_swiata_kaczynski_mowi_ze_620x0_rozmiar-niestandardow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647825"/>
            <a:ext cx="4381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1" y="115889"/>
            <a:ext cx="8035923" cy="2208212"/>
          </a:xfrm>
        </p:spPr>
        <p:txBody>
          <a:bodyPr/>
          <a:lstStyle/>
          <a:p>
            <a:r>
              <a:rPr lang="pl-PL" dirty="0" smtClean="0"/>
              <a:t>Normalne działanie mózgu, </a:t>
            </a:r>
            <a:br>
              <a:rPr lang="pl-PL" dirty="0" smtClean="0"/>
            </a:br>
            <a:r>
              <a:rPr lang="pl-PL" dirty="0" smtClean="0"/>
              <a:t>w tym doświadczenie wzrokowe, </a:t>
            </a:r>
            <a:br>
              <a:rPr lang="pl-PL" dirty="0" smtClean="0"/>
            </a:br>
            <a:r>
              <a:rPr lang="pl-PL" dirty="0" smtClean="0"/>
              <a:t>wymaga aktywacji wszystkich obszarów.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70" y="2552700"/>
            <a:ext cx="711676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1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rainslab.files.wordpress.com/2010/06/screen-shot-2010-06-10-at-10-13-19-pm.png?w=500&amp;h=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4762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6589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cienceblogs.com/notrocketscience/wp-content/blogs.dir/474/files/2012/04/i-845ee87e4fd02549873e9a4742ec1230-Brainr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3810"/>
            <a:ext cx="7920880" cy="47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1353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n-lt"/>
              </a:rPr>
              <a:t>Mózg jako substrat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4" y="1025303"/>
            <a:ext cx="8326759" cy="335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 </a:t>
            </a: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mózgu są tylko elektryczne impulsy, a nie obrazy czy dźwięki. </a:t>
            </a:r>
            <a:b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Musimy się wszystkiego nauczyć, nawet tego, jak unikać synestezji, jak odróżniać od siebie modalności zmysłowe, czy słyszę czy czuję dotyk? 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Mózg </a:t>
            </a: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jest substratem, w którym może powstać świat umysłu, labirynt wzajemnych aktywacji. Świadome wrażenia to cień neurodynamiki.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Filozofia i psychologia opisuje naiwne wyobrażenia oparte na sztucznych pojęciach, </a:t>
            </a: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konstruktach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nie przystających do rzeczywistości. </a:t>
            </a:r>
          </a:p>
          <a:p>
            <a:pPr marL="342829" indent="-342829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Czy </a:t>
            </a: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 się opisać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stany umysłu z </a:t>
            </a: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subiektywnego punktu widzenia?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E. </a:t>
            </a: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Schwitzgabel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„</a:t>
            </a: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Perplexities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consciousness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” MIT Press 2011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Trajektorie aktywności w czasie               Chwilowy stan modelu neuronowego</a:t>
            </a:r>
            <a:br>
              <a:rPr lang="pl-PL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Klastry = klasy</a:t>
            </a:r>
            <a:endParaRPr lang="pl-PL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3" y="4552950"/>
            <a:ext cx="45243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2021"/>
            <a:ext cx="34671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Siatka pojęciowa - zmienne bodźce</a:t>
            </a:r>
          </a:p>
        </p:txBody>
      </p:sp>
      <p:sp>
        <p:nvSpPr>
          <p:cNvPr id="66563" name="Symbol zastępczy zawartości 6"/>
          <p:cNvSpPr>
            <a:spLocks noGrp="1"/>
          </p:cNvSpPr>
          <p:nvPr>
            <p:ph idx="1"/>
          </p:nvPr>
        </p:nvSpPr>
        <p:spPr>
          <a:xfrm>
            <a:off x="685800" y="839788"/>
            <a:ext cx="8350250" cy="10795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dirty="0" smtClean="0"/>
              <a:t>Punkt = </a:t>
            </a:r>
            <a:r>
              <a:rPr lang="pl-PL" altLang="pl-PL" dirty="0" smtClean="0"/>
              <a:t>pojęcie. Jeśli pojęcia są </a:t>
            </a:r>
            <a:r>
              <a:rPr lang="pl-PL" altLang="pl-PL" dirty="0" smtClean="0"/>
              <a:t>prawidłowo </a:t>
            </a:r>
            <a:r>
              <a:rPr lang="pl-PL" altLang="pl-PL" dirty="0" smtClean="0"/>
              <a:t>kojarzone mamy siatkę pojęciową.  </a:t>
            </a:r>
            <a:r>
              <a:rPr lang="pl-PL" altLang="pl-PL" dirty="0" smtClean="0"/>
              <a:t>Dalsze demonstracje: </a:t>
            </a:r>
            <a:r>
              <a:rPr lang="pl-PL" altLang="pl-PL" dirty="0" err="1" smtClean="0"/>
              <a:t>DemoGNG</a:t>
            </a:r>
            <a:r>
              <a:rPr lang="pl-PL" altLang="pl-PL" dirty="0" smtClean="0"/>
              <a:t>:  </a:t>
            </a:r>
            <a:r>
              <a:rPr lang="pl-PL" altLang="pl-PL" dirty="0" smtClean="0">
                <a:hlinkClick r:id="rId3"/>
              </a:rPr>
              <a:t>http://www.demogng.de/</a:t>
            </a:r>
            <a:r>
              <a:rPr lang="pl-PL" altLang="pl-PL" dirty="0" smtClean="0"/>
              <a:t>   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30363"/>
            <a:ext cx="80581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Lekkie deformacje</a:t>
            </a:r>
          </a:p>
        </p:txBody>
      </p:sp>
      <p:sp>
        <p:nvSpPr>
          <p:cNvPr id="67587" name="Symbol zastępczy zawartości 6"/>
          <p:cNvSpPr>
            <a:spLocks noGrp="1"/>
          </p:cNvSpPr>
          <p:nvPr>
            <p:ph idx="1"/>
          </p:nvPr>
        </p:nvSpPr>
        <p:spPr>
          <a:xfrm>
            <a:off x="685800" y="1020763"/>
            <a:ext cx="8350250" cy="10795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400" dirty="0" smtClean="0"/>
              <a:t>Typowy obraz świata odbiega nieco od rzeczywistości.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712913"/>
            <a:ext cx="79692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Szybkie konkluzje</a:t>
            </a:r>
          </a:p>
        </p:txBody>
      </p:sp>
      <p:sp>
        <p:nvSpPr>
          <p:cNvPr id="68611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06463"/>
            <a:ext cx="8350250" cy="863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dirty="0" smtClean="0"/>
              <a:t>Za duża plastyczności zbyt szybkie „uspakajanie” systemu.</a:t>
            </a:r>
            <a:br>
              <a:rPr lang="pl-PL" altLang="pl-PL" dirty="0" smtClean="0"/>
            </a:br>
            <a:r>
              <a:rPr lang="pl-PL" altLang="pl-PL" dirty="0" smtClean="0"/>
              <a:t>Mocno zniekształcony obraz.</a:t>
            </a:r>
            <a:endParaRPr lang="pl-PL" altLang="pl-PL" sz="1800" dirty="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808163"/>
            <a:ext cx="7829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Szybkie konkluzje</a:t>
            </a:r>
          </a:p>
        </p:txBody>
      </p:sp>
      <p:sp>
        <p:nvSpPr>
          <p:cNvPr id="6963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82663"/>
            <a:ext cx="8350250" cy="12938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dirty="0" smtClean="0"/>
              <a:t>Całkiem pokręcony obraz świata, duże „dziury” i proste wyjaśnienia – klastry, „zlewy”, czarne linie łączące niezwiązane ze sobą epizody. Wszystko szybko i bez wysiłku kojarzy się z Żydami, masonami, zamachami </a:t>
            </a:r>
            <a:r>
              <a:rPr lang="pl-PL" altLang="pl-PL" dirty="0"/>
              <a:t>i </a:t>
            </a:r>
            <a:r>
              <a:rPr lang="pl-PL" altLang="pl-PL" dirty="0" smtClean="0"/>
              <a:t>innymi cudami.  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171700"/>
            <a:ext cx="762793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err="1" smtClean="0"/>
              <a:t>Memoidy</a:t>
            </a:r>
            <a:r>
              <a:rPr lang="pl-PL" dirty="0" smtClean="0"/>
              <a:t> … </a:t>
            </a:r>
          </a:p>
        </p:txBody>
      </p:sp>
      <p:sp>
        <p:nvSpPr>
          <p:cNvPr id="6963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82663"/>
            <a:ext cx="8350250" cy="5127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dirty="0" smtClean="0"/>
              <a:t>Czyli nosiciele </a:t>
            </a:r>
            <a:r>
              <a:rPr lang="pl-PL" altLang="pl-PL" dirty="0" err="1" smtClean="0"/>
              <a:t>memplexów</a:t>
            </a:r>
            <a:r>
              <a:rPr lang="pl-PL" altLang="pl-PL" dirty="0" smtClean="0"/>
              <a:t>, które wszystko przesłaniają … </a:t>
            </a:r>
            <a:endParaRPr lang="pl-PL" altLang="pl-PL" sz="1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404419"/>
            <a:ext cx="5165725" cy="29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771388"/>
            <a:ext cx="5280025" cy="300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6"/>
          <p:cNvSpPr txBox="1">
            <a:spLocks/>
          </p:cNvSpPr>
          <p:nvPr/>
        </p:nvSpPr>
        <p:spPr bwMode="auto">
          <a:xfrm>
            <a:off x="723900" y="1416600"/>
            <a:ext cx="3254375" cy="23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pl-PL" altLang="pl-PL" kern="0" dirty="0" smtClean="0"/>
              <a:t>W skrajnych przypadkach wszystko skupia się wokół jednej idei dla której warto poświęcić życie. </a:t>
            </a:r>
          </a:p>
          <a:p>
            <a:pPr marL="0" indent="0">
              <a:buFontTx/>
              <a:buNone/>
            </a:pPr>
            <a:r>
              <a:rPr lang="pl-PL" altLang="pl-PL" kern="0" dirty="0" smtClean="0"/>
              <a:t>Co można z tym zrobić? </a:t>
            </a:r>
          </a:p>
          <a:p>
            <a:pPr marL="0" indent="0">
              <a:buFontTx/>
              <a:buNone/>
            </a:pPr>
            <a:r>
              <a:rPr lang="pl-PL" altLang="pl-PL" kern="0" dirty="0" smtClean="0"/>
              <a:t>Pranie mózgu? </a:t>
            </a:r>
          </a:p>
        </p:txBody>
      </p:sp>
    </p:spTree>
    <p:extLst>
      <p:ext uri="{BB962C8B-B14F-4D97-AF65-F5344CB8AC3E}">
        <p14:creationId xmlns:p14="http://schemas.microsoft.com/office/powerpoint/2010/main" val="258802135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anose="020F0502020204030204" pitchFamily="34" charset="0"/>
              </a:rPr>
              <a:t>Wizje natury ludzkiej 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Sposób, w jaki człowiek rozumie siebie, zmienia się w czasie, przestrzeni,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jest odmienny w rożnych </a:t>
            </a:r>
            <a:r>
              <a:rPr lang="pl-PL" altLang="pl-PL" sz="2000" dirty="0" smtClean="0">
                <a:solidFill>
                  <a:srgbClr val="EAEAEA"/>
                </a:solidFill>
              </a:rPr>
              <a:t>subkulturach – historyczna socjologia kognitywna?  </a:t>
            </a:r>
            <a:endParaRPr lang="pl-PL" altLang="pl-PL" sz="2000" dirty="0">
              <a:solidFill>
                <a:srgbClr val="EAEAEA"/>
              </a:solidFill>
            </a:endParaRP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11188" y="5588000"/>
            <a:ext cx="811371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>
                <a:solidFill>
                  <a:srgbClr val="EAEAEA"/>
                </a:solidFill>
              </a:rPr>
              <a:t>Świat jest wielki i nie ma na nim niczego takiego, czego by nie było.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>
                <a:solidFill>
                  <a:srgbClr val="EAEAEA"/>
                </a:solidFill>
              </a:rPr>
              <a:t>Kultura, obyczaje, religie pomagały regulować zachowania społeczne.</a:t>
            </a:r>
          </a:p>
        </p:txBody>
      </p:sp>
      <p:pic>
        <p:nvPicPr>
          <p:cNvPr id="26629" name="Picture 7" descr="File:Prevailing world religions 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66913"/>
            <a:ext cx="7620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pl-PL" altLang="pl-PL" smtClean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</a:rPr>
              <a:t>Długa i kręta droga …</a:t>
            </a:r>
            <a:endParaRPr lang="en-US" altLang="pl-PL" smtClean="0">
              <a:effectLst>
                <a:outerShdw blurRad="38100" dist="38100" dir="2700000" algn="tl">
                  <a:srgbClr val="000000"/>
                </a:outerShdw>
              </a:effectLst>
              <a:ea typeface="Calibri" pitchFamily="34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1108075"/>
            <a:ext cx="8266112" cy="54991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pl-PL" altLang="pl-PL" sz="2000" dirty="0" smtClean="0">
                <a:ea typeface="Calibri" pitchFamily="34" charset="0"/>
              </a:rPr>
              <a:t>Irracjonalne magiczne myślenie jest nieuniknione. </a:t>
            </a:r>
            <a:br>
              <a:rPr lang="pl-PL" altLang="pl-PL" sz="2000" dirty="0" smtClean="0">
                <a:ea typeface="Calibri" pitchFamily="34" charset="0"/>
              </a:rPr>
            </a:br>
            <a:r>
              <a:rPr lang="pl-PL" altLang="pl-PL" sz="1200" dirty="0" smtClean="0">
                <a:ea typeface="Calibri" pitchFamily="34" charset="0"/>
              </a:rPr>
              <a:t/>
            </a:r>
            <a:br>
              <a:rPr lang="pl-PL" altLang="pl-PL" sz="1200" dirty="0" smtClean="0">
                <a:ea typeface="Calibri" pitchFamily="34" charset="0"/>
              </a:rPr>
            </a:br>
            <a:r>
              <a:rPr lang="pl-PL" altLang="pl-PL" sz="2000" dirty="0" smtClean="0">
                <a:ea typeface="Calibri" pitchFamily="34" charset="0"/>
              </a:rPr>
              <a:t>Ten typ już tak ma …   Co tu warto badać?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pl-PL" altLang="pl-PL" sz="1000" dirty="0" smtClean="0">
              <a:ea typeface="Calibri" pitchFamily="34" charset="0"/>
            </a:endParaRP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W jakich warunkach irracjonalne przekonania rzeczywiście pomagają? 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lepiej rozumieć siebie i zarządzać sobą, chronić swój umysł, regulować własne emocje, rozpoznawać u siebie irracjonalne przekonania?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pewne formy zachowań, muzyki, literatury, sztuki, rozpowszechniają się przydając się do rozwoju mózgu.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w przeszłości społeczeństwo regulowało zachowanie jednostek przez obyczaje, moralność, wierzenia ... jaki był ich sens (np. sens tabu)?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praktyki religijne, kulturowe, edukacja wpływają na pracę mózgu.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wpływać na motywacje, wartościowe cele, tworzyć dobre wzorce?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 aktywacja wyobraźni i odwoływanie się do wzorców wpływa na cele i zdolność do refleksji, ułatwia wybory z odroczoną nagrodą. </a:t>
            </a:r>
          </a:p>
        </p:txBody>
      </p:sp>
      <p:pic>
        <p:nvPicPr>
          <p:cNvPr id="8499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369888"/>
            <a:ext cx="1524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5113"/>
            <a:ext cx="8229600" cy="939800"/>
          </a:xfrm>
        </p:spPr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Interdyscyplinarne Centrum Nowoczesnych Technologii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5288" y="1319743"/>
            <a:ext cx="27365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latin typeface="Calibri" panose="020F0502020204030204" pitchFamily="34" charset="0"/>
              </a:rPr>
              <a:t>Laboratorium </a:t>
            </a:r>
            <a:r>
              <a:rPr lang="pl-PL" dirty="0" err="1" smtClean="0">
                <a:latin typeface="Calibri" panose="020F0502020204030204" pitchFamily="34" charset="0"/>
              </a:rPr>
              <a:t>Neurokognitywne</a:t>
            </a:r>
            <a:r>
              <a:rPr lang="pl-PL" dirty="0" smtClean="0">
                <a:latin typeface="Calibri" panose="020F0502020204030204" pitchFamily="34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pl-PL" sz="1000" dirty="0">
                <a:latin typeface="Calibri" panose="020F0502020204030204" pitchFamily="34" charset="0"/>
              </a:rPr>
              <a:t/>
            </a:r>
            <a:br>
              <a:rPr lang="pl-PL" sz="1000" dirty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1</a:t>
            </a:r>
            <a:r>
              <a:rPr lang="pl-PL" dirty="0">
                <a:latin typeface="Calibri" panose="020F0502020204030204" pitchFamily="34" charset="0"/>
              </a:rPr>
              <a:t>. Pracownia badań rozwoju </a:t>
            </a:r>
            <a:r>
              <a:rPr lang="pl-PL" dirty="0" smtClean="0">
                <a:latin typeface="Calibri" panose="020F0502020204030204" pitchFamily="34" charset="0"/>
              </a:rPr>
              <a:t>dzieci.</a:t>
            </a:r>
            <a:endParaRPr lang="pl-PL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dirty="0">
                <a:latin typeface="Calibri" panose="020F0502020204030204" pitchFamily="34" charset="0"/>
              </a:rPr>
              <a:t>2. Pracownia gier terapeutycznych </a:t>
            </a:r>
            <a:endParaRPr lang="pl-PL" dirty="0" smtClean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dirty="0" smtClean="0">
                <a:latin typeface="Calibri" panose="020F0502020204030204" pitchFamily="34" charset="0"/>
              </a:rPr>
              <a:t>3</a:t>
            </a:r>
            <a:r>
              <a:rPr lang="pl-PL" dirty="0">
                <a:latin typeface="Calibri" panose="020F0502020204030204" pitchFamily="34" charset="0"/>
              </a:rPr>
              <a:t>. Pracownia badań zaburzeń świadomości </a:t>
            </a:r>
            <a:r>
              <a:rPr lang="pl-PL" dirty="0" smtClean="0">
                <a:latin typeface="Calibri" panose="020F0502020204030204" pitchFamily="34" charset="0"/>
              </a:rPr>
              <a:t/>
            </a:r>
            <a:br>
              <a:rPr lang="pl-PL" dirty="0" smtClean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i </a:t>
            </a:r>
            <a:r>
              <a:rPr lang="pl-PL" dirty="0" err="1">
                <a:latin typeface="Calibri" panose="020F0502020204030204" pitchFamily="34" charset="0"/>
              </a:rPr>
              <a:t>neurorehabilitacji</a:t>
            </a:r>
            <a:r>
              <a:rPr lang="pl-PL" dirty="0">
                <a:latin typeface="Calibri" panose="020F0502020204030204" pitchFamily="34" charset="0"/>
              </a:rPr>
              <a:t> </a:t>
            </a:r>
            <a:endParaRPr lang="pl-PL" dirty="0" smtClean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dirty="0" smtClean="0">
                <a:latin typeface="Calibri" panose="020F0502020204030204" pitchFamily="34" charset="0"/>
              </a:rPr>
              <a:t>4</a:t>
            </a:r>
            <a:r>
              <a:rPr lang="pl-PL" dirty="0">
                <a:latin typeface="Calibri" panose="020F0502020204030204" pitchFamily="34" charset="0"/>
              </a:rPr>
              <a:t>. Pracownia </a:t>
            </a:r>
            <a:r>
              <a:rPr lang="pl-PL" dirty="0" err="1">
                <a:latin typeface="Calibri" panose="020F0502020204030204" pitchFamily="34" charset="0"/>
              </a:rPr>
              <a:t>biofeedback</a:t>
            </a:r>
            <a:r>
              <a:rPr lang="pl-PL" dirty="0">
                <a:latin typeface="Calibri" panose="020F0502020204030204" pitchFamily="34" charset="0"/>
              </a:rPr>
              <a:t> i </a:t>
            </a:r>
            <a:r>
              <a:rPr lang="pl-PL" dirty="0" err="1" smtClean="0">
                <a:latin typeface="Calibri" panose="020F0502020204030204" pitchFamily="34" charset="0"/>
              </a:rPr>
              <a:t>neuroobrazowania</a:t>
            </a:r>
            <a:r>
              <a:rPr lang="pl-PL" dirty="0" smtClean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5288" y="5511394"/>
            <a:ext cx="84201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latin typeface="Calibri" panose="020F0502020204030204" pitchFamily="34" charset="0"/>
              </a:rPr>
              <a:t>5. Pracownia percepcji </a:t>
            </a:r>
            <a:r>
              <a:rPr lang="pl-PL" dirty="0" smtClean="0">
                <a:latin typeface="Calibri" panose="020F0502020204030204" pitchFamily="34" charset="0"/>
              </a:rPr>
              <a:t>słuchowej. </a:t>
            </a:r>
          </a:p>
          <a:p>
            <a:pPr>
              <a:spcAft>
                <a:spcPts val="600"/>
              </a:spcAft>
            </a:pPr>
            <a:r>
              <a:rPr lang="pl-PL" dirty="0" smtClean="0">
                <a:latin typeface="Calibri" panose="020F0502020204030204" pitchFamily="34" charset="0"/>
              </a:rPr>
              <a:t>Połączenie kognitywistyki, psychologii rozwojowej, neuropsychologii, metrologii (sprzęt), informatyki, analizy sygnałów i modelowania komputerowego. </a:t>
            </a:r>
            <a:endParaRPr lang="pl-PL" dirty="0">
              <a:latin typeface="Calibri" panose="020F050202020403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605820"/>
            <a:ext cx="59531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148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Nasze zabawki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135062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974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03" y="3776463"/>
            <a:ext cx="3527442" cy="265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5" y="3708300"/>
            <a:ext cx="3044660" cy="2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8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052513"/>
            <a:ext cx="339090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87400" y="5535083"/>
            <a:ext cx="719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Nadmiar rozumu, brak zmysłowej wyobraźni </a:t>
            </a:r>
            <a:br>
              <a:rPr lang="pl-PL" dirty="0" smtClean="0"/>
            </a:br>
            <a:r>
              <a:rPr lang="pl-PL" dirty="0" smtClean="0"/>
              <a:t>=&gt; brak artystycznego talentu 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17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itchFamily="34" charset="0"/>
              </a:rPr>
              <a:t>Moje ostatnie publikacje</a:t>
            </a:r>
            <a:endParaRPr lang="pl-PL" altLang="pl-PL" dirty="0" smtClean="0">
              <a:ea typeface="Calibri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11187" y="1131888"/>
            <a:ext cx="840898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i="1" dirty="0" smtClean="0">
                <a:hlinkClick r:id="rId3" action="ppaction://hlinkfile"/>
              </a:rPr>
              <a:t>Memetics </a:t>
            </a:r>
            <a:r>
              <a:rPr lang="en-US" sz="2000" i="1" dirty="0">
                <a:hlinkClick r:id="rId3" action="ppaction://hlinkfile"/>
              </a:rPr>
              <a:t>and Neural Models of Conspiracy Theories</a:t>
            </a:r>
            <a:r>
              <a:rPr lang="en-US" sz="2000" i="1" dirty="0"/>
              <a:t>.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/>
              <a:t>2014 IEEE World Congress on Computational </a:t>
            </a:r>
            <a:r>
              <a:rPr lang="en-US" sz="2000" dirty="0" smtClean="0"/>
              <a:t>Intelligence</a:t>
            </a:r>
            <a:r>
              <a:rPr lang="pl-PL" sz="2000" dirty="0" smtClean="0"/>
              <a:t>, 2014.</a:t>
            </a:r>
            <a:endParaRPr lang="en-US" sz="2000" dirty="0"/>
          </a:p>
          <a:p>
            <a:r>
              <a:rPr lang="pl-PL" sz="2000" i="1" dirty="0" smtClean="0">
                <a:hlinkClick r:id="rId4" action="ppaction://hlinkfile"/>
              </a:rPr>
              <a:t>Komunikacja </a:t>
            </a:r>
            <a:r>
              <a:rPr lang="pl-PL" sz="2000" i="1" dirty="0">
                <a:hlinkClick r:id="rId4" action="ppaction://hlinkfile"/>
              </a:rPr>
              <a:t>jako rezonans między mózgami</a:t>
            </a:r>
            <a:r>
              <a:rPr lang="pl-PL" sz="2000" dirty="0"/>
              <a:t>, w: Współczesne oblicza komunikacji i informacji. Problemy, badania, </a:t>
            </a:r>
            <a:r>
              <a:rPr lang="pl-PL" sz="2000" dirty="0" smtClean="0"/>
              <a:t>hipotezy,  2013. </a:t>
            </a:r>
          </a:p>
          <a:p>
            <a:r>
              <a:rPr lang="pl-PL" sz="2000" i="1" dirty="0" smtClean="0">
                <a:hlinkClick r:id="rId5" action="ppaction://hlinkfile"/>
              </a:rPr>
              <a:t>Amuzja </a:t>
            </a:r>
            <a:r>
              <a:rPr lang="pl-PL" sz="2000" i="1" dirty="0">
                <a:hlinkClick r:id="rId5" action="ppaction://hlinkfile"/>
              </a:rPr>
              <a:t>Wyobrażeniowa</a:t>
            </a:r>
            <a:r>
              <a:rPr lang="pl-PL" sz="2000" dirty="0"/>
              <a:t> </a:t>
            </a:r>
            <a:r>
              <a:rPr lang="pl-PL" sz="2000" dirty="0" smtClean="0"/>
              <a:t>, W: </a:t>
            </a:r>
            <a:r>
              <a:rPr lang="pl-PL" sz="2000" dirty="0"/>
              <a:t> </a:t>
            </a:r>
            <a:r>
              <a:rPr lang="pl-PL" sz="2000" dirty="0" err="1" smtClean="0"/>
              <a:t>Neuroestetyka</a:t>
            </a:r>
            <a:r>
              <a:rPr lang="pl-PL" sz="2000" dirty="0" smtClean="0"/>
              <a:t> muzyki. 2013</a:t>
            </a:r>
            <a:r>
              <a:rPr lang="pl-PL" sz="2000" dirty="0"/>
              <a:t>, str. 243-266.</a:t>
            </a:r>
          </a:p>
          <a:p>
            <a:r>
              <a:rPr lang="pl-PL" sz="2000" dirty="0" smtClean="0"/>
              <a:t>WD+ K. Dobosz ,</a:t>
            </a:r>
            <a:r>
              <a:rPr lang="pl-PL" sz="2000" dirty="0"/>
              <a:t> </a:t>
            </a:r>
            <a:r>
              <a:rPr lang="pl-PL" sz="2000" i="1" dirty="0"/>
              <a:t>Sieci neuronowe w modelowaniu chorób psychicznych</a:t>
            </a:r>
            <a:r>
              <a:rPr lang="pl-PL" sz="2000" dirty="0"/>
              <a:t>, </a:t>
            </a:r>
            <a:r>
              <a:rPr lang="pl-PL" sz="2000" dirty="0" smtClean="0"/>
              <a:t>w książce : </a:t>
            </a:r>
            <a:r>
              <a:rPr lang="pl-PL" sz="2000" i="1" dirty="0" smtClean="0">
                <a:hlinkClick r:id="rId6"/>
              </a:rPr>
              <a:t>Sieci </a:t>
            </a:r>
            <a:r>
              <a:rPr lang="pl-PL" sz="2000" i="1" dirty="0">
                <a:hlinkClick r:id="rId6"/>
              </a:rPr>
              <a:t>neuronowe w inżynierii biomedycznej</a:t>
            </a:r>
            <a:r>
              <a:rPr lang="pl-PL" sz="2000" i="1" dirty="0"/>
              <a:t>.</a:t>
            </a:r>
            <a:r>
              <a:rPr lang="pl-PL" sz="2000" dirty="0"/>
              <a:t> </a:t>
            </a:r>
            <a:r>
              <a:rPr lang="pl-PL" sz="2000" dirty="0" smtClean="0"/>
              <a:t>2013</a:t>
            </a:r>
          </a:p>
          <a:p>
            <a:r>
              <a:rPr lang="pl-PL" sz="2000" i="1" dirty="0" err="1" smtClean="0">
                <a:hlinkClick r:id="rId7" action="ppaction://hlinkfile"/>
              </a:rPr>
              <a:t>Brains</a:t>
            </a:r>
            <a:r>
              <a:rPr lang="pl-PL" sz="2000" i="1" dirty="0" smtClean="0">
                <a:hlinkClick r:id="rId7" action="ppaction://hlinkfile"/>
              </a:rPr>
              <a:t> </a:t>
            </a:r>
            <a:r>
              <a:rPr lang="pl-PL" sz="2000" i="1" dirty="0">
                <a:hlinkClick r:id="rId7" action="ppaction://hlinkfile"/>
              </a:rPr>
              <a:t>and </a:t>
            </a:r>
            <a:r>
              <a:rPr lang="pl-PL" sz="2000" i="1" dirty="0" err="1">
                <a:hlinkClick r:id="rId7" action="ppaction://hlinkfile"/>
              </a:rPr>
              <a:t>Education</a:t>
            </a:r>
            <a:r>
              <a:rPr lang="pl-PL" sz="2000" i="1" dirty="0">
                <a:hlinkClick r:id="rId7" action="ppaction://hlinkfile"/>
              </a:rPr>
              <a:t>: </a:t>
            </a:r>
            <a:r>
              <a:rPr lang="pl-PL" sz="2000" i="1" dirty="0" err="1">
                <a:hlinkClick r:id="rId7" action="ppaction://hlinkfile"/>
              </a:rPr>
              <a:t>Towards</a:t>
            </a:r>
            <a:r>
              <a:rPr lang="pl-PL" sz="2000" i="1" dirty="0">
                <a:hlinkClick r:id="rId7" action="ppaction://hlinkfile"/>
              </a:rPr>
              <a:t> </a:t>
            </a:r>
            <a:r>
              <a:rPr lang="pl-PL" sz="2000" i="1" dirty="0" err="1">
                <a:hlinkClick r:id="rId7" action="ppaction://hlinkfile"/>
              </a:rPr>
              <a:t>Neurocognitive</a:t>
            </a:r>
            <a:r>
              <a:rPr lang="pl-PL" sz="2000" i="1" dirty="0">
                <a:hlinkClick r:id="rId7" action="ppaction://hlinkfile"/>
              </a:rPr>
              <a:t> </a:t>
            </a:r>
            <a:r>
              <a:rPr lang="pl-PL" sz="2000" i="1" dirty="0" err="1">
                <a:hlinkClick r:id="rId7" action="ppaction://hlinkfile"/>
              </a:rPr>
              <a:t>Phenomics</a:t>
            </a:r>
            <a:r>
              <a:rPr lang="pl-PL" sz="2000" dirty="0"/>
              <a:t>. 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W: </a:t>
            </a:r>
            <a:r>
              <a:rPr lang="pl-PL" sz="2000" dirty="0"/>
              <a:t>"Learning </a:t>
            </a:r>
            <a:r>
              <a:rPr lang="pl-PL" sz="2000" dirty="0" err="1"/>
              <a:t>while</a:t>
            </a:r>
            <a:r>
              <a:rPr lang="pl-PL" sz="2000" dirty="0"/>
              <a:t> we </a:t>
            </a:r>
            <a:r>
              <a:rPr lang="pl-PL" sz="2000" dirty="0" err="1"/>
              <a:t>are</a:t>
            </a:r>
            <a:r>
              <a:rPr lang="pl-PL" sz="2000" dirty="0"/>
              <a:t> </a:t>
            </a:r>
            <a:r>
              <a:rPr lang="pl-PL" sz="2000" dirty="0" err="1"/>
              <a:t>connected</a:t>
            </a:r>
            <a:r>
              <a:rPr lang="pl-PL" sz="2000" dirty="0"/>
              <a:t>", </a:t>
            </a:r>
            <a:r>
              <a:rPr lang="pl-PL" sz="2000" dirty="0" smtClean="0"/>
              <a:t>2013</a:t>
            </a:r>
          </a:p>
          <a:p>
            <a:r>
              <a:rPr lang="en-US" sz="2000" i="1" dirty="0" smtClean="0">
                <a:hlinkClick r:id="rId8"/>
              </a:rPr>
              <a:t>Mind-Brain </a:t>
            </a:r>
            <a:r>
              <a:rPr lang="en-US" sz="2000" i="1" dirty="0">
                <a:hlinkClick r:id="rId8"/>
              </a:rPr>
              <a:t>Relations, Geometric Perspective</a:t>
            </a:r>
            <a:r>
              <a:rPr lang="en-US" sz="2000" i="1" dirty="0"/>
              <a:t> </a:t>
            </a:r>
            <a:r>
              <a:rPr lang="en-US" sz="2000" i="1" dirty="0" smtClean="0"/>
              <a:t>and</a:t>
            </a:r>
            <a:r>
              <a:rPr lang="pl-PL" sz="2000" i="1" dirty="0" smtClean="0"/>
              <a:t> </a:t>
            </a:r>
            <a:r>
              <a:rPr lang="en-US" sz="2000" i="1" dirty="0" err="1" smtClean="0"/>
              <a:t>Neurophenomenology</a:t>
            </a:r>
            <a:r>
              <a:rPr lang="en-US" sz="2000" dirty="0"/>
              <a:t>, 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en-US" sz="2000" dirty="0" smtClean="0">
                <a:hlinkClick r:id="rId9"/>
              </a:rPr>
              <a:t>American </a:t>
            </a:r>
            <a:r>
              <a:rPr lang="en-US" sz="2000" dirty="0">
                <a:hlinkClick r:id="rId9"/>
              </a:rPr>
              <a:t>Philosophical Association</a:t>
            </a:r>
            <a:r>
              <a:rPr lang="en-US" sz="2000" dirty="0"/>
              <a:t> Newsletter 12(1), 1-7, 2012.</a:t>
            </a:r>
          </a:p>
          <a:p>
            <a:r>
              <a:rPr lang="en-US" sz="2000" i="1" dirty="0" smtClean="0">
                <a:hlinkClick r:id="rId10" action="ppaction://hlinkfile"/>
              </a:rPr>
              <a:t>What </a:t>
            </a:r>
            <a:r>
              <a:rPr lang="en-US" sz="2000" i="1" dirty="0">
                <a:hlinkClick r:id="rId10" action="ppaction://hlinkfile"/>
              </a:rPr>
              <a:t>can we know about ourselves and how do we know it</a:t>
            </a:r>
            <a:r>
              <a:rPr lang="en-US" sz="2000" i="1" dirty="0"/>
              <a:t>?</a:t>
            </a:r>
            <a:r>
              <a:rPr lang="en-US" sz="2000" dirty="0"/>
              <a:t> </a:t>
            </a:r>
            <a:r>
              <a:rPr lang="pl-PL" sz="2000" dirty="0" smtClean="0"/>
              <a:t> W: </a:t>
            </a:r>
            <a:r>
              <a:rPr lang="en-US" sz="2000" dirty="0" smtClean="0"/>
              <a:t>The </a:t>
            </a:r>
            <a:r>
              <a:rPr lang="en-US" sz="2000" dirty="0"/>
              <a:t>World Without Borders - Science Without Borders. </a:t>
            </a:r>
            <a:r>
              <a:rPr lang="en-US" sz="2000" dirty="0" smtClean="0"/>
              <a:t>2012</a:t>
            </a:r>
            <a:r>
              <a:rPr lang="en-US" sz="2000" dirty="0"/>
              <a:t>, pp. 181-208.</a:t>
            </a:r>
          </a:p>
          <a:p>
            <a:r>
              <a:rPr lang="pl-PL" sz="2000" i="1" dirty="0" smtClean="0">
                <a:hlinkClick r:id="rId11" action="ppaction://hlinkfile"/>
              </a:rPr>
              <a:t>Jak </a:t>
            </a:r>
            <a:r>
              <a:rPr lang="pl-PL" sz="2000" i="1" dirty="0">
                <a:hlinkClick r:id="rId11" action="ppaction://hlinkfile"/>
              </a:rPr>
              <a:t>reprezentowane są pojęcia w mózgu i co z tego wynika</a:t>
            </a:r>
            <a:r>
              <a:rPr lang="pl-PL" sz="2000" i="1" dirty="0"/>
              <a:t>. </a:t>
            </a:r>
            <a:r>
              <a:rPr lang="pl-PL" sz="2000" dirty="0" smtClean="0"/>
              <a:t>W: </a:t>
            </a:r>
            <a:r>
              <a:rPr lang="pl-PL" sz="2000" dirty="0"/>
              <a:t>„Pojęcia. Jak reprezentujemy i kategoryzujemy świat”, red. J. Bremer, A. </a:t>
            </a:r>
            <a:r>
              <a:rPr lang="pl-PL" sz="2000" dirty="0" err="1"/>
              <a:t>Chuderski</a:t>
            </a:r>
            <a:r>
              <a:rPr lang="pl-PL" sz="2000" dirty="0"/>
              <a:t>, </a:t>
            </a:r>
            <a:r>
              <a:rPr lang="pl-PL" sz="2000" dirty="0" smtClean="0"/>
              <a:t>2011</a:t>
            </a:r>
            <a:endParaRPr lang="pl-PL" sz="2000" dirty="0"/>
          </a:p>
          <a:p>
            <a:r>
              <a:rPr lang="pl-PL" sz="2000" i="1" dirty="0" err="1" smtClean="0">
                <a:hlinkClick r:id="rId12" action="ppaction://hlinkfile"/>
              </a:rPr>
              <a:t>Neuronauki</a:t>
            </a:r>
            <a:r>
              <a:rPr lang="pl-PL" sz="2000" i="1" dirty="0" smtClean="0">
                <a:hlinkClick r:id="rId12" action="ppaction://hlinkfile"/>
              </a:rPr>
              <a:t> </a:t>
            </a:r>
            <a:r>
              <a:rPr lang="pl-PL" sz="2000" i="1" dirty="0">
                <a:hlinkClick r:id="rId12" action="ppaction://hlinkfile"/>
              </a:rPr>
              <a:t>i natura ludzka</a:t>
            </a:r>
            <a:r>
              <a:rPr lang="pl-PL" sz="2000" i="1" dirty="0"/>
              <a:t>.</a:t>
            </a:r>
            <a:r>
              <a:rPr lang="pl-PL" sz="2000" dirty="0"/>
              <a:t> W: </a:t>
            </a:r>
            <a:r>
              <a:rPr lang="pl-PL" sz="2000" dirty="0">
                <a:hlinkClick r:id="rId13"/>
              </a:rPr>
              <a:t>Nauki przyrodnicze a nowy ateizm</a:t>
            </a:r>
            <a:r>
              <a:rPr lang="pl-PL" sz="2000" dirty="0"/>
              <a:t>, </a:t>
            </a:r>
            <a:r>
              <a:rPr lang="pl-PL" sz="2000" dirty="0" smtClean="0"/>
              <a:t>2011</a:t>
            </a:r>
            <a:endParaRPr lang="pl-PL" altLang="pl-PL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99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smtClean="0">
                <a:ea typeface="Calibri" pitchFamily="34" charset="0"/>
              </a:rPr>
              <a:t>Magiczne myślenie - książki 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11188" y="1131888"/>
            <a:ext cx="8202612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000" dirty="0" err="1" smtClean="0">
                <a:solidFill>
                  <a:srgbClr val="F8F8F8"/>
                </a:solidFill>
              </a:rPr>
              <a:t>Shermer</a:t>
            </a:r>
            <a:r>
              <a:rPr lang="pl-PL" altLang="pl-PL" sz="2000" dirty="0" smtClean="0">
                <a:solidFill>
                  <a:srgbClr val="F8F8F8"/>
                </a:solidFill>
              </a:rPr>
              <a:t> M, The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Believing</a:t>
            </a:r>
            <a:r>
              <a:rPr lang="pl-PL" altLang="pl-PL" sz="2000" dirty="0" smtClean="0">
                <a:solidFill>
                  <a:srgbClr val="F8F8F8"/>
                </a:solidFill>
              </a:rPr>
              <a:t> Brain. From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Ghosts</a:t>
            </a:r>
            <a:r>
              <a:rPr lang="pl-PL" altLang="pl-PL" sz="2000" dirty="0" smtClean="0">
                <a:solidFill>
                  <a:srgbClr val="F8F8F8"/>
                </a:solidFill>
              </a:rPr>
              <a:t> &amp;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Gods</a:t>
            </a:r>
            <a:r>
              <a:rPr lang="pl-PL" altLang="pl-PL" sz="2000" dirty="0" smtClean="0">
                <a:solidFill>
                  <a:srgbClr val="F8F8F8"/>
                </a:solidFill>
              </a:rPr>
              <a:t> to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Politics</a:t>
            </a:r>
            <a:r>
              <a:rPr lang="pl-PL" altLang="pl-PL" sz="2000" dirty="0" smtClean="0">
                <a:solidFill>
                  <a:srgbClr val="F8F8F8"/>
                </a:solidFill>
              </a:rPr>
              <a:t> &amp;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Conspiracies</a:t>
            </a:r>
            <a:r>
              <a:rPr lang="pl-PL" altLang="pl-PL" sz="2000" dirty="0" smtClean="0">
                <a:solidFill>
                  <a:srgbClr val="F8F8F8"/>
                </a:solidFill>
              </a:rPr>
              <a:t>-How We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Construct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Beliefs</a:t>
            </a:r>
            <a:r>
              <a:rPr lang="pl-PL" altLang="pl-PL" sz="2000" dirty="0" smtClean="0">
                <a:solidFill>
                  <a:srgbClr val="F8F8F8"/>
                </a:solidFill>
              </a:rPr>
              <a:t> &amp;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Reinforce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Them</a:t>
            </a:r>
            <a:r>
              <a:rPr lang="pl-PL" altLang="pl-PL" sz="2000" dirty="0" smtClean="0">
                <a:solidFill>
                  <a:srgbClr val="F8F8F8"/>
                </a:solidFill>
              </a:rPr>
              <a:t> as </a:t>
            </a:r>
            <a:r>
              <a:rPr lang="pl-PL" altLang="pl-PL" sz="2000" dirty="0" err="1" smtClean="0">
                <a:solidFill>
                  <a:srgbClr val="F8F8F8"/>
                </a:solidFill>
              </a:rPr>
              <a:t>Truths</a:t>
            </a:r>
            <a:r>
              <a:rPr lang="pl-PL" altLang="pl-PL" sz="2000" dirty="0" smtClean="0">
                <a:solidFill>
                  <a:srgbClr val="F8F8F8"/>
                </a:solidFill>
              </a:rPr>
              <a:t>, 2011</a:t>
            </a:r>
          </a:p>
          <a:p>
            <a:r>
              <a:rPr lang="en-US" altLang="pl-PL" sz="2000" dirty="0" smtClean="0">
                <a:solidFill>
                  <a:srgbClr val="F8F8F8"/>
                </a:solidFill>
              </a:rPr>
              <a:t>Hood B</a:t>
            </a:r>
            <a:r>
              <a:rPr lang="pl-PL" altLang="pl-PL" sz="2000" dirty="0" smtClean="0">
                <a:solidFill>
                  <a:srgbClr val="F8F8F8"/>
                </a:solidFill>
              </a:rPr>
              <a:t>,</a:t>
            </a:r>
            <a:r>
              <a:rPr lang="en-US" altLang="pl-PL" sz="2000" dirty="0" smtClean="0">
                <a:solidFill>
                  <a:srgbClr val="F8F8F8"/>
                </a:solidFill>
              </a:rPr>
              <a:t> </a:t>
            </a:r>
            <a:r>
              <a:rPr lang="en-US" altLang="pl-PL" sz="2000" i="1" dirty="0" err="1" smtClean="0">
                <a:solidFill>
                  <a:srgbClr val="F8F8F8"/>
                </a:solidFill>
              </a:rPr>
              <a:t>SuperSense</a:t>
            </a:r>
            <a:r>
              <a:rPr lang="en-US" altLang="pl-PL" sz="2000" i="1" dirty="0" smtClean="0">
                <a:solidFill>
                  <a:srgbClr val="F8F8F8"/>
                </a:solidFill>
              </a:rPr>
              <a:t>: Why We Believe in the Unbelievable</a:t>
            </a:r>
            <a:r>
              <a:rPr lang="en-US" altLang="pl-PL" sz="2000" dirty="0" smtClean="0">
                <a:solidFill>
                  <a:srgbClr val="F8F8F8"/>
                </a:solidFill>
              </a:rPr>
              <a:t>.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r>
              <a:rPr lang="en-US" altLang="pl-PL" sz="2000" dirty="0" smtClean="0">
                <a:solidFill>
                  <a:srgbClr val="F8F8F8"/>
                </a:solidFill>
              </a:rPr>
              <a:t>2009.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endParaRPr lang="en-US" altLang="pl-PL" sz="2000" dirty="0" smtClean="0">
              <a:solidFill>
                <a:srgbClr val="F8F8F8"/>
              </a:solidFill>
            </a:endParaRPr>
          </a:p>
          <a:p>
            <a:r>
              <a:rPr lang="en-US" altLang="pl-PL" sz="2000" dirty="0" err="1" smtClean="0">
                <a:solidFill>
                  <a:srgbClr val="F8F8F8"/>
                </a:solidFill>
              </a:rPr>
              <a:t>Hutson</a:t>
            </a:r>
            <a:r>
              <a:rPr lang="en-US" altLang="pl-PL" sz="2000" dirty="0" smtClean="0">
                <a:solidFill>
                  <a:srgbClr val="F8F8F8"/>
                </a:solidFill>
              </a:rPr>
              <a:t> M</a:t>
            </a:r>
            <a:r>
              <a:rPr lang="pl-PL" altLang="pl-PL" sz="2000" dirty="0" smtClean="0">
                <a:solidFill>
                  <a:srgbClr val="F8F8F8"/>
                </a:solidFill>
              </a:rPr>
              <a:t>, </a:t>
            </a:r>
            <a:r>
              <a:rPr lang="en-US" altLang="pl-PL" sz="2000" dirty="0" smtClean="0">
                <a:solidFill>
                  <a:srgbClr val="F8F8F8"/>
                </a:solidFill>
              </a:rPr>
              <a:t>The 7 Laws of Magical Thinking: How Irrational Beliefs Keep Us Happy, Healthy, and Sane. Hudson Street Press 2012.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endParaRPr lang="en-US" altLang="pl-PL" sz="2000" dirty="0" smtClean="0">
              <a:solidFill>
                <a:srgbClr val="F8F8F8"/>
              </a:solidFill>
            </a:endParaRPr>
          </a:p>
          <a:p>
            <a:r>
              <a:rPr lang="en-US" altLang="pl-PL" sz="2000" dirty="0" err="1" smtClean="0">
                <a:solidFill>
                  <a:srgbClr val="F8F8F8"/>
                </a:solidFill>
              </a:rPr>
              <a:t>Vyse</a:t>
            </a:r>
            <a:r>
              <a:rPr lang="en-US" altLang="pl-PL" sz="2000" dirty="0" smtClean="0">
                <a:solidFill>
                  <a:srgbClr val="F8F8F8"/>
                </a:solidFill>
              </a:rPr>
              <a:t> S. </a:t>
            </a:r>
            <a:r>
              <a:rPr lang="en-US" altLang="pl-PL" sz="2000" i="1" dirty="0" smtClean="0">
                <a:solidFill>
                  <a:srgbClr val="F8F8F8"/>
                </a:solidFill>
              </a:rPr>
              <a:t>Believing in Magic: The Psychology of Superstition</a:t>
            </a:r>
            <a:r>
              <a:rPr lang="en-US" altLang="pl-PL" sz="2000" dirty="0" smtClean="0">
                <a:solidFill>
                  <a:srgbClr val="F8F8F8"/>
                </a:solidFill>
              </a:rPr>
              <a:t>. </a:t>
            </a:r>
            <a:r>
              <a:rPr lang="pl-PL" altLang="pl-PL" sz="2000" dirty="0" smtClean="0">
                <a:solidFill>
                  <a:srgbClr val="F8F8F8"/>
                </a:solidFill>
              </a:rPr>
              <a:t>OUP </a:t>
            </a:r>
            <a:r>
              <a:rPr lang="en-US" altLang="pl-PL" sz="2000" dirty="0" smtClean="0">
                <a:solidFill>
                  <a:srgbClr val="F8F8F8"/>
                </a:solidFill>
              </a:rPr>
              <a:t>1997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</a:p>
          <a:p>
            <a:r>
              <a:rPr lang="en-US" altLang="pl-PL" sz="2000" dirty="0" err="1" smtClean="0">
                <a:solidFill>
                  <a:srgbClr val="F8F8F8"/>
                </a:solidFill>
              </a:rPr>
              <a:t>Serban</a:t>
            </a:r>
            <a:r>
              <a:rPr lang="en-US" altLang="pl-PL" sz="2000" dirty="0" smtClean="0">
                <a:solidFill>
                  <a:srgbClr val="F8F8F8"/>
                </a:solidFill>
              </a:rPr>
              <a:t>, G. </a:t>
            </a:r>
            <a:r>
              <a:rPr lang="en-US" altLang="pl-PL" sz="2000" i="1" dirty="0" smtClean="0">
                <a:solidFill>
                  <a:srgbClr val="F8F8F8"/>
                </a:solidFill>
              </a:rPr>
              <a:t>The Tyranny of Magical Thinking</a:t>
            </a:r>
            <a:r>
              <a:rPr lang="en-US" altLang="pl-PL" sz="2000" dirty="0" smtClean="0">
                <a:solidFill>
                  <a:srgbClr val="F8F8F8"/>
                </a:solidFill>
              </a:rPr>
              <a:t>. New York 1982. </a:t>
            </a:r>
            <a:r>
              <a:rPr lang="pl-PL" altLang="pl-PL" sz="2000" dirty="0" smtClean="0">
                <a:solidFill>
                  <a:srgbClr val="F8F8F8"/>
                </a:solidFill>
              </a:rPr>
              <a:t> </a:t>
            </a:r>
            <a:endParaRPr lang="en-US" altLang="pl-PL" sz="2000" dirty="0" smtClean="0">
              <a:solidFill>
                <a:srgbClr val="F8F8F8"/>
              </a:solidFill>
            </a:endParaRPr>
          </a:p>
          <a:p>
            <a:r>
              <a:rPr lang="pl-PL" altLang="pl-PL" sz="2000" dirty="0" smtClean="0">
                <a:solidFill>
                  <a:srgbClr val="F8F8F8"/>
                </a:solidFill>
              </a:rPr>
              <a:t>Sutherland </a:t>
            </a:r>
            <a:r>
              <a:rPr lang="pl-PL" altLang="pl-PL" sz="2000" dirty="0">
                <a:solidFill>
                  <a:srgbClr val="F8F8F8"/>
                </a:solidFill>
              </a:rPr>
              <a:t>S, Rozum na manowcach. Dlaczego postępujemy irracjonalnie. </a:t>
            </a:r>
            <a:r>
              <a:rPr lang="pl-PL" altLang="pl-PL" sz="2000" dirty="0" err="1">
                <a:solidFill>
                  <a:srgbClr val="F8F8F8"/>
                </a:solidFill>
              </a:rPr>
              <a:t>KiW</a:t>
            </a:r>
            <a:r>
              <a:rPr lang="pl-PL" altLang="pl-PL" sz="2000" dirty="0">
                <a:solidFill>
                  <a:srgbClr val="F8F8F8"/>
                </a:solidFill>
              </a:rPr>
              <a:t>, Warszawa 1996.</a:t>
            </a:r>
          </a:p>
          <a:p>
            <a:r>
              <a:rPr lang="pl-PL" altLang="pl-PL" sz="2000" dirty="0" smtClean="0">
                <a:solidFill>
                  <a:srgbClr val="F8F8F8"/>
                </a:solidFill>
              </a:rPr>
              <a:t>Marcus </a:t>
            </a:r>
            <a:r>
              <a:rPr lang="pl-PL" altLang="pl-PL" sz="2000" dirty="0">
                <a:solidFill>
                  <a:srgbClr val="F8F8F8"/>
                </a:solidFill>
              </a:rPr>
              <a:t>G, Prowizorka w mózgu. O niedoskonałościach ludzkiego umysłu. Wyd. Smak Słowa, Sopot 2009.</a:t>
            </a:r>
          </a:p>
          <a:p>
            <a:r>
              <a:rPr lang="pl-PL" altLang="pl-PL" sz="2000" dirty="0" smtClean="0">
                <a:solidFill>
                  <a:srgbClr val="F8F8F8"/>
                </a:solidFill>
              </a:rPr>
              <a:t>Dan </a:t>
            </a:r>
            <a:r>
              <a:rPr lang="pl-PL" altLang="pl-PL" sz="2000" dirty="0" err="1">
                <a:solidFill>
                  <a:srgbClr val="F8F8F8"/>
                </a:solidFill>
              </a:rPr>
              <a:t>Ariely</a:t>
            </a:r>
            <a:r>
              <a:rPr lang="pl-PL" altLang="pl-PL" sz="2000" dirty="0">
                <a:solidFill>
                  <a:srgbClr val="F8F8F8"/>
                </a:solidFill>
              </a:rPr>
              <a:t>, </a:t>
            </a:r>
            <a:r>
              <a:rPr lang="en-US" altLang="pl-PL" sz="2000" dirty="0">
                <a:solidFill>
                  <a:srgbClr val="F8F8F8"/>
                </a:solidFill>
              </a:rPr>
              <a:t>Predictably irrational, The Hidden Forces That Shape Our Decisions</a:t>
            </a:r>
            <a:r>
              <a:rPr lang="pl-PL" altLang="pl-PL" sz="2000" dirty="0">
                <a:solidFill>
                  <a:srgbClr val="F8F8F8"/>
                </a:solidFill>
              </a:rPr>
              <a:t>. Harper-Collins 2008.</a:t>
            </a:r>
          </a:p>
          <a:p>
            <a:r>
              <a:rPr lang="pl-PL" altLang="pl-PL" sz="2000" dirty="0" smtClean="0">
                <a:solidFill>
                  <a:srgbClr val="F8F8F8"/>
                </a:solidFill>
              </a:rPr>
              <a:t>Foster </a:t>
            </a:r>
            <a:r>
              <a:rPr lang="pl-PL" altLang="pl-PL" sz="2000" dirty="0">
                <a:solidFill>
                  <a:srgbClr val="F8F8F8"/>
                </a:solidFill>
              </a:rPr>
              <a:t>K.R, </a:t>
            </a:r>
            <a:r>
              <a:rPr lang="pl-PL" altLang="pl-PL" sz="2000" dirty="0" err="1">
                <a:solidFill>
                  <a:srgbClr val="F8F8F8"/>
                </a:solidFill>
              </a:rPr>
              <a:t>Kokko</a:t>
            </a:r>
            <a:r>
              <a:rPr lang="pl-PL" altLang="pl-PL" sz="2000" dirty="0">
                <a:solidFill>
                  <a:srgbClr val="F8F8F8"/>
                </a:solidFill>
              </a:rPr>
              <a:t> H, </a:t>
            </a:r>
            <a:r>
              <a:rPr lang="en-US" altLang="pl-PL" sz="2000" dirty="0">
                <a:solidFill>
                  <a:srgbClr val="F8F8F8"/>
                </a:solidFill>
              </a:rPr>
              <a:t>The evolution of superstitious and superstition-like </a:t>
            </a:r>
            <a:r>
              <a:rPr lang="en-US" altLang="pl-PL" sz="2000" dirty="0" err="1">
                <a:solidFill>
                  <a:srgbClr val="F8F8F8"/>
                </a:solidFill>
              </a:rPr>
              <a:t>behaviour</a:t>
            </a:r>
            <a:r>
              <a:rPr lang="pl-PL" altLang="pl-PL" sz="2000" dirty="0">
                <a:solidFill>
                  <a:srgbClr val="F8F8F8"/>
                </a:solidFill>
              </a:rPr>
              <a:t>, Proc. R. </a:t>
            </a:r>
            <a:r>
              <a:rPr lang="pl-PL" altLang="pl-PL" sz="2000" dirty="0" err="1">
                <a:solidFill>
                  <a:srgbClr val="F8F8F8"/>
                </a:solidFill>
              </a:rPr>
              <a:t>Soc</a:t>
            </a:r>
            <a:r>
              <a:rPr lang="pl-PL" altLang="pl-PL" sz="2000" dirty="0">
                <a:solidFill>
                  <a:srgbClr val="F8F8F8"/>
                </a:solidFill>
              </a:rPr>
              <a:t>. B 7 vol. 276(1654), 31-37, 2009.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94" y="197485"/>
            <a:ext cx="6124575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7933" y="1311910"/>
            <a:ext cx="6124575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328" y="2359967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869275" y="5445348"/>
            <a:ext cx="77351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Neuromania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Neurohistor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y of art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,   wiosną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2013;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 </a:t>
            </a:r>
            <a:b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Trends 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in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interdisciplinary studies  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jesienią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2013</a:t>
            </a:r>
            <a:b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hlinkClick r:id="rId6"/>
              </a:rPr>
              <a:t>http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hlinkClick r:id="rId6"/>
              </a:rPr>
              <a:t>://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hlinkClick r:id="rId6"/>
              </a:rPr>
              <a:t>www.kognitywistyka.umk.pl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3" y="4172173"/>
            <a:ext cx="42211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neuromania.umk.pl/wp-content/uploads/2013/03/cropped-578037_228764107268288_1407678661_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3" y="2399381"/>
            <a:ext cx="60960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1"/>
          <p:cNvSpPr txBox="1">
            <a:spLocks noChangeArrowheads="1"/>
          </p:cNvSpPr>
          <p:nvPr/>
        </p:nvSpPr>
        <p:spPr bwMode="auto">
          <a:xfrm>
            <a:off x="5474578" y="4393261"/>
            <a:ext cx="35587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4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konferencje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CS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w 2013: Homo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communicativus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721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3" y="796330"/>
            <a:ext cx="2971800" cy="18002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synchronizację neuronów!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8" y="5672138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Google: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W.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Duch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=&gt;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referaty, prace, wykłady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10518"/>
            <a:ext cx="3948113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0299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5746" y="284692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latin typeface="Arial Unicode MS" pitchFamily="34" charset="-128"/>
                <a:ea typeface="Calibri" pitchFamily="34" charset="0"/>
              </a:rPr>
              <a:t>Obraz świata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11187" y="1191154"/>
            <a:ext cx="8346546" cy="505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l-PL" sz="2000" dirty="0" smtClean="0"/>
              <a:t>Jak formuje się nasz obraz świata?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pl-PL" sz="2000" dirty="0" smtClean="0"/>
              <a:t>Wrodzone predyspozycje by widzieć świat w określony </a:t>
            </a:r>
            <a:br>
              <a:rPr lang="pl-PL" sz="2000" dirty="0" smtClean="0"/>
            </a:br>
            <a:r>
              <a:rPr lang="pl-PL" sz="2000" dirty="0" smtClean="0"/>
              <a:t>sposób, doszukiwać się wzorców</a:t>
            </a:r>
            <a:r>
              <a:rPr lang="pl-PL" sz="2000" dirty="0"/>
              <a:t>, </a:t>
            </a:r>
            <a:r>
              <a:rPr lang="pl-PL" sz="2000" dirty="0" smtClean="0"/>
              <a:t>przyczyn, pamiętać </a:t>
            </a:r>
            <a:br>
              <a:rPr lang="pl-PL" sz="2000" dirty="0" smtClean="0"/>
            </a:br>
            <a:r>
              <a:rPr lang="pl-PL" sz="2000" dirty="0" smtClean="0"/>
              <a:t>korelacje</a:t>
            </a:r>
            <a:r>
              <a:rPr lang="pl-PL" sz="2000" dirty="0"/>
              <a:t>, przypisywać im </a:t>
            </a:r>
            <a:r>
              <a:rPr lang="pl-PL" sz="2000" dirty="0" smtClean="0"/>
              <a:t>znaczenie.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pl-PL" sz="2000" dirty="0" smtClean="0"/>
              <a:t>Własne obserwacje, internalizacja możliwości działania, wnioskowanie i  interpretacje niepełnej informacji.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pl-PL" sz="2000" dirty="0" smtClean="0"/>
              <a:t>Wiara w to, co nam powiedziano: warto słuchać dorosłych, ale co jest prawdą a co fantazją, dlaczego i kiedy przestajemy wierzyć w bajki?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endParaRPr lang="pl-PL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pl-PL" sz="2000" dirty="0" smtClean="0"/>
              <a:t>Kultura, </a:t>
            </a:r>
            <a:r>
              <a:rPr lang="pl-PL" sz="2000" dirty="0"/>
              <a:t>bajki</a:t>
            </a:r>
            <a:r>
              <a:rPr lang="pl-PL" sz="2000" dirty="0" smtClean="0"/>
              <a:t>, mity, religie =&gt; mózgi skłonne do irracjonalnych wierzeń.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lang="pl-PL" sz="2000" dirty="0" smtClean="0"/>
              <a:t>Wymuszanie </a:t>
            </a:r>
            <a:r>
              <a:rPr lang="pl-PL" sz="2000" b="1" dirty="0" smtClean="0"/>
              <a:t>konformizmu społecznego</a:t>
            </a:r>
            <a:r>
              <a:rPr lang="pl-PL" sz="2000" dirty="0" smtClean="0"/>
              <a:t> przez dobre przykłady i ograniczanie wolności wyboru na rzecz wartości społecznie pożądanych, </a:t>
            </a:r>
            <a:r>
              <a:rPr lang="pl-PL" sz="2000" dirty="0"/>
              <a:t>personifikacje cnót (</a:t>
            </a:r>
            <a:r>
              <a:rPr lang="pl-PL" sz="2000" dirty="0" err="1"/>
              <a:t>arete</a:t>
            </a:r>
            <a:r>
              <a:rPr lang="pl-PL" sz="2000" dirty="0"/>
              <a:t>, </a:t>
            </a:r>
            <a:r>
              <a:rPr lang="pl-PL" sz="2000" dirty="0" err="1"/>
              <a:t>bodhisatwa</a:t>
            </a:r>
            <a:r>
              <a:rPr lang="pl-PL" sz="2000" dirty="0"/>
              <a:t>, święci</a:t>
            </a:r>
            <a:r>
              <a:rPr lang="pl-PL" sz="2000" dirty="0" smtClean="0"/>
              <a:t>), wiara w karmę i sąd ostateczny.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lang="pl-PL" sz="2000" dirty="0" smtClean="0"/>
              <a:t>Konieczna jest równowaga między indywidualizmem i konformizmem, </a:t>
            </a:r>
            <a:br>
              <a:rPr lang="pl-PL" sz="2000" dirty="0" smtClean="0"/>
            </a:br>
            <a:r>
              <a:rPr lang="pl-PL" sz="2000" dirty="0" smtClean="0"/>
              <a:t>to część </a:t>
            </a:r>
            <a:r>
              <a:rPr lang="pl-PL" sz="2000" b="1" dirty="0" smtClean="0">
                <a:solidFill>
                  <a:srgbClr val="FFC000"/>
                </a:solidFill>
              </a:rPr>
              <a:t>dylematu stabilności i plastyczności</a:t>
            </a:r>
            <a:r>
              <a:rPr lang="pl-PL" sz="2000" dirty="0" smtClean="0"/>
              <a:t> widocznego na każdym poziomie.</a:t>
            </a:r>
          </a:p>
        </p:txBody>
      </p:sp>
      <p:sp>
        <p:nvSpPr>
          <p:cNvPr id="2" name="AutoShape 2" descr="data:image/jpeg;base64,/9j/4AAQSkZJRgABAQAAAQABAAD/2wCEAAkGBxQQEhUUEhQVFRQWFBQUFBQUFBQUFBQVFBUXFhQUFBQYHCggGBwlHBQUIjEhJSkrLi4uFx8zODMsNygtLisBCgoKDg0OGxAQGiwkHyQsLCwsLCwsLCwsLiw0LCwsLCwsLCwsLCwsLCwsLCwsLCwsLCwsLCwsLCwsLCwsLCwsLP/AABEIAQkAvwMBIgACEQEDEQH/xAAcAAABBQEBAQAAAAAAAAAAAAAAAQIEBQYDBwj/xABDEAABAwIEAgcEBwYFBAMAAAABAAIRAwQFEiExQVEGEyJhcYGRBzKhsUJSYsHR4fAUIzNygrJDksLS8WOio7QWFyT/xAAZAQACAwEAAAAAAAAAAAAAAAAAAQIDBAX/xAAmEQACAgICAgEEAwEAAAAAAAAAAQIRAyESMQRBMhMiUXEUYbGB/9oADAMBAAIRAxEAPwD2hIlhCqGIlhCVOgEhLCEqKAREJUIoBIQhCKEJCEqE6ASEickRQCQiEEppcigHITcyMyKAckSByclQxIQlQigEASoShIBUIQmgBCAlUhAhCEACEIQAIQhACISpCgBE0lKV5p7SOm5pF1rbOiptVqjdn2GHg7meG2+w3RKMXJ0jRdJOnFrZEsc41Ko/w6cEj+d2zfDfuWFv/ancunqqVKm37Wao71kD4Lz158z38+akWllVrdmmxzzIgNaT/wAqqUzTHFH8Wal/tHvx9Nnh1TYU3D/alcj+LTpvH2ZYfmQqH/4ZfOE/s1T0g+irb3Cq9DSrSew97SNu9RWT+yf0ov0et4P7SLesQHzTdydp6HYrYWV+yqJpuDucbjxC+aSFZ4L0jrWrwWPOn6iFYplU8K9H0aClWX6H9Lad+2JDazR2mc43c38Fp2lSM7VDkIShADkiVCABCEJiFQhCABIlSJgCSUj3QJOwWZd0gqdbOUdVMR9KPrSq55Yw7LIY5T6NMSmvqAakgDmTCRjw4AjYiVi/avbudZio12XqarHx9aew3zBcFNvVkUrdF10vxsWdnUrAguygU+IL36MPeBM+AK+eK9QklxJJJkkmSSdyTxK2HSPNSwzD6Dn5s4qXRMnRr9abde6q7zCydnS6yqxsbmY5gcPkPNVTl7NOKNL9mx6CdCTeEVa8tpA7Rq48tf0PHb1+ysqVs3LSY1g7hqe9x3Pmq3rqdhbMaT7rQIG7nRJPzKgs6Tse3MXhgEyDlJ9J0WLN5H09L5f4T4SydfEvru9yg7aBZW4x5j2uNXK6nLtHQRAAMwsz0i6SdbmbRa+mD7z3OPbjiBs1Z2pflrcrB70wDx8v1usv08uVfey/HCEFsk3uH0rhrqlOGGXkAatIBgfIrJ3dE03Q4Qfge8K9w65LWlvD3gB9okkD1UrE7enXomA/rGxlMDJppBO4OgC2Qk8cqfQ5RWSNrszljiVS3qNq0nFr2OBBHdwPP8F9FdF8abfW1OuzTMIc36r26Pb6/AhfNBOi9R9iGKR+0UHEBoDazZMRHYqHu/w1uRz8iPXQlCjWl2yqCab2PAMEscHQeRjZSAmVHRInFNQAqEITEKhIhMBUiEhQBFxF3YI56LO1qIAMq4xqrACzVzezoFzvKmuRt8eLou+j96CDTn3dvBV3tKaX2TqbfeqVKbGjmc2eP+xZf9vcx8tMRxXa4xp9QDMc0a68DzUcfmJQposn4r58kYrpPc9bSsomGWNGmRvDmF7XfL4JnQmgHXlOfoupknhBqAn+1bOjaU6+hpj+nTx2TjgbKIIptguiTxPACU35CcdIlHFTSZbdNqhhhDc4MkncAwMoPxWKo1jP8Fo3ALDPiSNNFoOkRljbdnaIAGp0BGuY8tdVR3jshDGAS7Rzhy4gcgsifJt/ls0Y1xikRxSc50z4R6EqvubV1NgcScwdIy6ieG+/5K5t6jRUyz7rSXGDDWwRO0KRjdsC3K0RAgfjPP8AFWxyOMkiM1eyhs8Nc9gMloc4TJiYO3dsdFJuKRbq3hw59/iIVvZBrKJ6ww1ozkxqA3U/f6qudXFRxLQXDQ5mlrmjNMNJB97TZPm5N/hAkomJvmZXvH2j85U7otbOrValFjspq0KrdTAdkArFhPAHqoUbGGxWf4j5Bd+i1z1V018xlp3P/rVQPjC6UHcTBl7PUPY3aEi4uQ4ZXllLIAGgOpjMTA02e3bmV6YF5x7FHRa12nQi4mDv2qVOP7SvRgpLopyfJnUoQUiZWKhIlUgBCEIAEhSprkAZPpLcZn5RwWav6uQROpWixeGuceKx188uJ9SuJmbcm2dbAvtSRGrVTx8huSltqBfJ0A4n7vFcWUyTrw+atjQyNA4nU+arekXl5hFJrGDKOHmpbwOPj6KPgruzqrF7B66eq0YlaRlyOmzMXFEtc4nXMNxoIKpatAOqSDwI0/XctJftzdgzIB8x3fris/WzU3yW6bNHIDnyVEo8ZNI1Y5co7I+I0WuaczWuaWu0cAS1zhHZO7eG3JRr68+hJkaTudFe1qQe1pbx+781mWVqVSo9gnQnsgHOP6TrufJXYXa36Ksip69netcCrTczWcpOWIzAfMKbZjMBuRl7I0AEjWANP+FBwe5a+o+kwOJbu4DsiJnMeGoA03nRXthRDSQNNJHdOqWV8U0GPezznHv47/EfIKMKTMrCXblwqNbAc1oLYIniZPopnSJ3/wCmr/Mq4U9A77Th/lDT/qXTxfBfoxZfk/2bn2W4lcU78U2y5lfSrn1IbTa4tfodCNvPwXubSvnX2f4mLfEKNR9Tq6fbbUJJDcppugO7s2XzhfQ1tWa9ocwhzXAFrmkEEHUEEbhTRRNbJRSJSkTICoSJVIQIQhAAmuSlNeUAZTpVAP61WQuKYA5LRdKL3M8gcAs7VOYho4ri+Q08jo6+BNQQ80A1rNtSD8Vc3tlmghVN7WBy026kQtNRYcjSeQVajdoc5NUxmHUMoUtxzaDYcU1p02hQbyq8e5rA1HErRjjxRnk3JkW7qtNY8g0/coVzTaW7CTsJ08tFAvrstYXO0LiIHGBqR5wulpdhxLp7OURtvx+aoy38jTijqhMKow57IdlnM0yMs7OgjTkrTGcBZUoOrNDW3FNjnMq6CYaZbUMQQR6KkumVG9qme3uJmI00K178IdXotbWcHAw4tDYYdZAcDvGnmFFP7lKxZdKiKMFp0KDadJoywC4ga1Hbl7iN5VLeUw2YIzTl04aTB4rUWuCdVSNNj8rQOyIGVo7m8PJYqrRfSqPDnZwXnXhrtHdEDzS47bseKVqjA46P37x3/coFE7jlJ9Y/BTcadNeoftH5KDR46LtY/gv0Ycj+/wD6SsPpOqOLGMzveMrWhpc6d+yBxgH4r6I6FYe+2srelU0e2n2h9UuJdl8pjyXj3svY1uJ0szXzlqZS2C0ONN2ryPowXDxIXvbVNFOR+juUiUpE0VghCFIQqEiRACkqJiFbIwnuUkqg6U3QZT7z3qGWXGLZPHHlJIyeJPmXOPaKh2TN3HloFyq3WY76c1Z2LAW6riN2zrfGJQWF3lrgn6y3wuWlsysLilsBUMCApVJn7sEEgjhO6kp8ehThyoscSxMsqRmOX5+al2V80y4nTcyqqzpsq6OkO+akY5h7qVs7Lrz7JJiOQ+atx8m79Fc1FKvZmscvRWcXDaf+Aqy0uS0wTA0HgJk+ug9VxtavZ14THjzXOsw6RvoVdx9ME/wa+yvBVJHKAO8kE/rwVjTxOrTY1odrIH3x56rzy3xB1J3nPmPlxWppXwr5S08pHfl0j4rJlwuDtdF8JxnpmkOJPiMxM8J9VnK1znzDgXFv3FSHXM6jUggR4j81U1auWSOBz+IIgx5lQxwfsnpdGOxI/vX+P3JaVIdS93JzfmPxXO5dLnabuOuvNSDpbH7VSPQfku1Do5c+z0P2LuBrXOgGWnSA46Fzs3yC9ZC8X9idxF3Wb9ahP+So3/cvaWlSRTPs6lCEiaICpU2UZkxClNcUOcqbFsV6sab+CjOairZOMHJ0iVfYi2mDrryWB6R4k6v3DkPxXbEcQdUMu37oVLd3P64/muXn8hzdLo6OHAobfZXU64add+E8O9WLcSI2VRftzdpvDdc7arKr42rLvdFnVquqOk7fNWtnWZAHLdVFgM7gDoFffszG7BQp2Da6AUGnVjjmnRTbt76lu9pAlrZBcJBI5qvZbnN2ePBaKwYS0tfrIg96uwfL8FOZ6PGRWyvPJ3wPEKUTMQRJjRcuk9oLe4qNEFhdJAOoPMDn81AZXjWZBiHDbz5HuW1wKlMlXLRBBEwdxrrwXOwvOpgA+64OnuGvx19VHr1nEwzby+Ki3TyCCRr+tlNQtUyEslO0aehifaqGezo4cx4+a41sQyh/dLh/VqAfP5FZ+1DnHs8oJOgA7yuly/6IMjifrGIn8FB4Ypk45ZNWcYnzV1i1l1VrRJ0zPf6gAn+8JOimEuuawAEtbBPidgtT7VMP6ltnTHBlYn+Zzqc/L4K8qfaRWeyOpkxJo+tSqt8dA7/Qvd2rwD2ZsLcToT/1B/4nr6AaminItnYpEFImQBISgqLfXIptJ9EN0rY0rdI44niApN71iMTxBziSTK74ndF5JJVNWPfsuXnzOb/o6OHEooY641hMr4eXajXzUKq85vPbYK9w2sCBJ/BZ0jQ3Rm2tyOhxgbahXNl0da4SHEyNOQTccow4EQVPwS7cG66gfAKd72Qd1aKa4wqpbvLtxzUlmKEEcxpJWixGqwsk7ELEF0u+ARJbCLtbNXY1gXyfpbHvG60uG2wfm1IG3nxhYnC6byIIMbTyXomD0slNo7tVf4seUjP5LpHivTzALi3rl1UZmPPYqj3D3H6ru4/FZNoLTpI8F9RV6LajS17Wua4Q5rgHNI5EHQrD417L7WtLqLn0Hch+8pz/ACuMjycui4mWORezx3rgIlrXfA+oQ6s2PcEd+Y/Mrc3Xsnuh/Dq0Hj7Rew+mU/Ncmeyq9cdX27e/O8/AMUOJd9RGIfWkd3DYAeAC74RhdW7qinRaXOPLYDi5x4Bel4X7I2gzcXBcPqUm5QfF7p+QW/wjB6FozJQptY3jHvO73OOrj4qSiQllRU9EOizLGkBo6pu53ed4WV9tJYBa+91maplgdkt7GaTznLHmvTSsT7W7lrLHKfeqVWNYO8HM4+GUEeak1oqUnysw/s3qNGJsbUa4PioGgagPDDObkIza84XuIK8l9lRFve3FtUaG1erGWDm90guaHeDmnyK9Yakgm7ZIJTZSkrm98JkBXOWPx7ES95aNgpuNY1EsZpzPFZWvUn71h8nOn9qNmDC1tjKlSVEu3wITqtXLqFAq1J0/ULB2bkcasnZIyrwB8Sle2BJ8fwTrGiHGCYE/oqfoR1Fad9eSnWD4pkzBDh8V0qYN2ZYZChU3locw+UqNBd9F/iXaoS0d/wCKoLO1aGB7pJLohXWFVs1MtPEaLhZUc1QMGsH0A3J71OW0qK46tFq64DGsaAJdHZCtsDx4VnupEQWiWn6LgNCPEaaKidUDqxAiWg+S816UWhfXcRAcD2t2zyPf4rb4r2zLmWj6DzJZXzMKNw3Z1T+moZ9AZQMTuqZjr67TyNWq0/NbbMvE+mcyXOvA8M6W3tANc26e/PLS2sDUbTJMB0uJcdNdPirT/wCz72kMhbRe4EzULXAEcAGgj1RyQ+DPaMyMy8lw72tVBHX2zXDiaTy0/wCV0z6ha7C+n9lXA/emkT9Gq0t/7hLfii0LizWErzj2xWb3U6FUfw6bnB8fRL8uUxx2IW6ZiNFzS4VaZaBJcHtIAGpJMrzn2q9IM9KlTouljyXPlpE5YyRmA01nRKQ4XZWezi0dXxEXGYuyh73uOnvNLBPjK9oavCegGNOt74dqKNTM1+bKCQGksO5AIMcea9gwrpBQuXmnSfLgJ2IBEwYPHcKKJZOy7cVSY9iPVtgHU+qtrl8ArCYpXzvOv3rP5GRxjSLMGPk7ZCqVpklRS/8ANOrGO7l95XCucoXMbOikQry41/XkuduzieUlcqrpOyV4LRHP4qdaASvU6xwA8gpteiabRAPemYNQBeJ5rS4pSGTZD6/RG90UWEYsWGHTGnHTwCuMSs21WB7PMcuKy1enrporfALwtcWO2Ijn8FJNPTFJVtD8LOUmfoy4DwXBmJPc4ik3KXHXKQ7Xy+9Sp7ZhsbjmOXFcbK1uXbDK2dIyt+G6F8aF7stcHsuqzlzgXxJ1/Wq83x+rUN054pvAmCInxIj1816lYWAYIe6XHc/mrDB8Jt6RzSHv5ujTwBW7xVoyZ5bPP8B6IXVyQ4t6mn9eqDmI+zT39YXq9HCaXVMpVGNqNa0N/eMa6YETqFMpkcwurQtdGZybKZ3RSzLS39mpAHeGx5gjUeSqMT9m9lWAytdScPpMcTP8wdMrZwiEUg5M80d7I6XC4f502n70x/slZ9G5PfNIf7l6YWrnUdlBJMAAkk7ADUlLih/UkeCdLsKdhNamylXD6hYXkhgGVpOVoLXEjWHeipbvF6945jKhBM6OAynXeY0Kd0oxY3l1VrnZ7uwOVNvZYP8AKB5ypHRexL3SBJJDGDiSTw84CjpFtN9k2jYtp7DU7k7/AJK4wi6fQeHsMOEwfEEH5q9xro2bWkyoDmO1XSQ0nYt7uHpzWXbWg5jsZ2+CixppntWKHsHwWAuXalbPpFVLaZjisRdafesXlP7i/wAZaI51/Xqol2/gpTjAnx9FXPMlY0axbalJ7l3vWtjTdTsOpgDUb/JSHW7HGTESnTexOSRQ2ziwg8ZnuC0VtirKjYJA0gz381ydYU3DQwVX1cMLXdkz+altEXUjje08riBrxCW3ZBBXdrJOV09x5cPwXRlvlOu3yP4KG30Sb/JY0aObXadQeSk0MPq/RqQPWfwVPTxIU3hpMCY5harDnuAh3rpqFq4WjM5NHOzsurJdJc8yT3z3KSKjie0Pgu2SdQp7GgjULTgko6M+TeyJSapTCeZXUWyOrWsoFFUjinCuVzLSmkJgdv2nuWJ9q3SQW9oaLDFWvLI4tpf4jvP3f6jyV70ixQWdtVrkTkbo3bM4kNY3zcQvDcQx99zUNSuyk95gFxYTAGzQC7QD70myUY2U7e0QBudF6r7NMOHWZtxSZP8AU7QH+4rz9rGl2drWt02bIHpwXqvQHCnMoZ3yM5LhOhgaD5E+ah2yx6RqsUy1abqZEh7S13gd4PPvWZb0Nt4gdY3wfP8AcCtOWrtatHEKTRUnRB6TP7IWLqEk6bKy6RYwKjjB7I0GvxVC64mYXKzvlKzo4Y8Y0dbtwynmoljTzGTw1QxmYSBspuG0dJ8ZVBcSqw0gaHmonVE8fwhd6zxME+g+UrvQt5GaHJdsXSOVvRA1JOu57hyRdAABzXHgfJcL15bpqOBHloFwoVHnSPH11Uk0J32WTAKrT9Zsei6igSDI0MevP1XTD7dodE66/FXgthoAN1fijb2UZJUQMLsQ0yWgnvAKtzZlwOsSpNG3yrsugsaqjK5uyvtsPeN3gjhv+Cs6dLaT6JAUoKUMMY9ClNsmCEEKK1y6tcryoeWpDTTghAFR0iwFl7QdRe5zWuLTLInsuDhuDposDc+yTtA07jSdn09fUO+5eqoSaTJKTRjsE6DULaCR1tQfSeNAfss2HnJWiFAqfCSEdCbsg9SU5lMgqXCVoSCzxESdZ085nvXe3pF5hdrC0c4loBMgiO/YStdgfRqAHP8ARcvg5OkdFzUVsprfD3lvZGk789Dr8l2ZR7IY0S7jHyW7ZYtAgAREIoWLWe61o8lf/Euij+QY52GAAHjxngrVjBAAB0WgNHuCXq+5JeHT0wfkX2Zg4dndOQnfcQntwN52yN+JWl6spwpq2PixXZB52UeHYAykZJLnHyHkArRrANgpHVoyK+MFHpFTm32RymqT1aTqlMjZwCVdeqSdWgBrQurQka1PCYh4QkSoECRCEDBLKalSAWEoCQFOCQFXhmDsoDQSTxVjCcU1RjFLok5N9glQhTIghCEAEoSIlAAhCEACEIQAIhCVMBIQhCABCIQgAQhCABCVIkAic1IlakA4pqcU1JACEiFIBUJEIAEIQgAQhIgBUiEIAVCRCAFQkQgBUIQgAQhCACUIQgAStKRK1RYDiEkLoU1IYyEsJUJoQ2EiekTAbCITkFIBqISpUwGFEJyEAJCIT0IAbCITkBADEqEIARLCVCAGohOQUANStQn0d0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60338"/>
            <a:ext cx="1828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dirty="0" smtClean="0">
                <a:ea typeface="Calibri" panose="020F0502020204030204" pitchFamily="34" charset="0"/>
              </a:rPr>
              <a:t>Tysiące lat stabilności!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Na wyobrażenia o naturze ludzkiej silny wpływ </a:t>
            </a:r>
            <a:r>
              <a:rPr lang="pl-PL" altLang="pl-PL" sz="2000" dirty="0" smtClean="0">
                <a:solidFill>
                  <a:srgbClr val="EAEAEA"/>
                </a:solidFill>
              </a:rPr>
              <a:t>mają religie. </a:t>
            </a:r>
            <a:r>
              <a:rPr lang="pl-PL" altLang="pl-PL" sz="2000" dirty="0">
                <a:solidFill>
                  <a:srgbClr val="EAEAEA"/>
                </a:solidFill>
              </a:rPr>
              <a:t/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Tłumacząc </a:t>
            </a:r>
            <a:r>
              <a:rPr lang="pl-PL" altLang="pl-PL" sz="2000" dirty="0">
                <a:solidFill>
                  <a:srgbClr val="EAEAEA"/>
                </a:solidFill>
              </a:rPr>
              <a:t>jaki jest </a:t>
            </a:r>
            <a:r>
              <a:rPr lang="pl-PL" altLang="pl-PL" sz="2000" dirty="0" smtClean="0">
                <a:solidFill>
                  <a:srgbClr val="EAEAEA"/>
                </a:solidFill>
              </a:rPr>
              <a:t>świat </a:t>
            </a:r>
            <a:r>
              <a:rPr lang="pl-PL" altLang="pl-PL" sz="2000" dirty="0">
                <a:solidFill>
                  <a:srgbClr val="EAEAEA"/>
                </a:solidFill>
              </a:rPr>
              <a:t>stabilizują systemy społeczne.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Mity i religie gwarantowały dużą stabilność, ale brak plastyczności, 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brak zdolności </a:t>
            </a:r>
            <a:r>
              <a:rPr lang="pl-PL" altLang="pl-PL" sz="2000" dirty="0">
                <a:solidFill>
                  <a:srgbClr val="EAEAEA"/>
                </a:solidFill>
              </a:rPr>
              <a:t>do </a:t>
            </a:r>
            <a:r>
              <a:rPr lang="pl-PL" altLang="pl-PL" sz="2000" dirty="0" smtClean="0">
                <a:solidFill>
                  <a:srgbClr val="EAEAEA"/>
                </a:solidFill>
              </a:rPr>
              <a:t>adaptacji, </a:t>
            </a:r>
            <a:r>
              <a:rPr lang="pl-PL" altLang="pl-PL" sz="2000" dirty="0">
                <a:solidFill>
                  <a:srgbClr val="EAEAEA"/>
                </a:solidFill>
              </a:rPr>
              <a:t>przyczynił się do upadku kultur. </a:t>
            </a:r>
            <a:endParaRPr lang="pl-PL" altLang="pl-PL" sz="2000" dirty="0" smtClean="0">
              <a:solidFill>
                <a:srgbClr val="EAEAEA"/>
              </a:solidFill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</a:pPr>
            <a:r>
              <a:rPr lang="pl-PL" altLang="pl-PL" sz="2000" dirty="0" smtClean="0">
                <a:solidFill>
                  <a:schemeClr val="tx2"/>
                </a:solidFill>
              </a:rPr>
              <a:t>Kompromis </a:t>
            </a:r>
            <a:r>
              <a:rPr lang="pl-PL" altLang="pl-PL" sz="2000" dirty="0">
                <a:solidFill>
                  <a:schemeClr val="tx2"/>
                </a:solidFill>
              </a:rPr>
              <a:t>stabilność-plastyczność:  </a:t>
            </a:r>
            <a:r>
              <a:rPr lang="pl-PL" altLang="pl-PL" sz="2000" dirty="0" smtClean="0">
                <a:solidFill>
                  <a:schemeClr val="tx2"/>
                </a:solidFill>
              </a:rPr>
              <a:t/>
            </a:r>
            <a:br>
              <a:rPr lang="pl-PL" altLang="pl-PL" sz="2000" dirty="0" smtClean="0">
                <a:solidFill>
                  <a:schemeClr val="tx2"/>
                </a:solidFill>
              </a:rPr>
            </a:br>
            <a:r>
              <a:rPr lang="pl-PL" altLang="pl-PL" sz="2000" dirty="0" smtClean="0">
                <a:solidFill>
                  <a:schemeClr val="tx2"/>
                </a:solidFill>
              </a:rPr>
              <a:t>od </a:t>
            </a:r>
            <a:r>
              <a:rPr lang="pl-PL" altLang="pl-PL" sz="2000" dirty="0">
                <a:solidFill>
                  <a:schemeClr val="tx2"/>
                </a:solidFill>
              </a:rPr>
              <a:t>neuronów po społeczeństwa</a:t>
            </a:r>
            <a:r>
              <a:rPr lang="pl-PL" altLang="pl-PL" sz="2000" dirty="0" smtClean="0">
                <a:solidFill>
                  <a:srgbClr val="EAEAEA"/>
                </a:solidFill>
              </a:rPr>
              <a:t>. </a:t>
            </a:r>
            <a:br>
              <a:rPr lang="pl-PL" altLang="pl-PL" sz="2000" dirty="0" smtClean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Tell me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cause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 smtClean="0">
                <a:solidFill>
                  <a:srgbClr val="EAEAEA"/>
                </a:solidFill>
              </a:rPr>
              <a:t>I wanna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know</a:t>
            </a:r>
            <a:r>
              <a:rPr lang="pl-PL" altLang="pl-PL" sz="2000" dirty="0" smtClean="0">
                <a:solidFill>
                  <a:srgbClr val="EAEAEA"/>
                </a:solidFill>
              </a:rPr>
              <a:t>.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Should</a:t>
            </a:r>
            <a:r>
              <a:rPr lang="pl-PL" altLang="pl-PL" sz="2000" dirty="0" smtClean="0">
                <a:solidFill>
                  <a:srgbClr val="EAEAEA"/>
                </a:solidFill>
              </a:rPr>
              <a:t> I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stay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or</a:t>
            </a:r>
            <a:r>
              <a:rPr lang="pl-PL" altLang="pl-PL" sz="2000" dirty="0" smtClean="0">
                <a:solidFill>
                  <a:srgbClr val="EAEAEA"/>
                </a:solidFill>
              </a:rPr>
              <a:t> </a:t>
            </a:r>
            <a:r>
              <a:rPr lang="pl-PL" altLang="pl-PL" sz="2000" dirty="0" err="1" smtClean="0">
                <a:solidFill>
                  <a:srgbClr val="EAEAEA"/>
                </a:solidFill>
              </a:rPr>
              <a:t>should</a:t>
            </a:r>
            <a:r>
              <a:rPr lang="pl-PL" altLang="pl-PL" sz="2000" dirty="0" smtClean="0">
                <a:solidFill>
                  <a:srgbClr val="EAEAEA"/>
                </a:solidFill>
              </a:rPr>
              <a:t> I go? </a:t>
            </a:r>
            <a:endParaRPr lang="pl-PL" altLang="pl-PL" sz="800" dirty="0">
              <a:solidFill>
                <a:srgbClr val="EAEAEA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FontTx/>
              <a:buNone/>
            </a:pPr>
            <a:r>
              <a:rPr lang="pl-PL" altLang="pl-PL" sz="2000" dirty="0" smtClean="0">
                <a:solidFill>
                  <a:srgbClr val="EAEAEA"/>
                </a:solidFill>
              </a:rPr>
              <a:t>Starożytne</a:t>
            </a:r>
            <a:r>
              <a:rPr lang="pl-PL" altLang="pl-PL" sz="2000" dirty="0">
                <a:solidFill>
                  <a:srgbClr val="EAEAEA"/>
                </a:solidFill>
              </a:rPr>
              <a:t>, wymarłe religie miały </a:t>
            </a:r>
            <a:r>
              <a:rPr lang="pl-PL" altLang="pl-PL" sz="2000" dirty="0" smtClean="0">
                <a:solidFill>
                  <a:srgbClr val="EAEAEA"/>
                </a:solidFill>
              </a:rPr>
              <a:t>silny wpływ </a:t>
            </a:r>
            <a:r>
              <a:rPr lang="pl-PL" altLang="pl-PL" sz="2000" dirty="0">
                <a:solidFill>
                  <a:srgbClr val="EAEAEA"/>
                </a:solidFill>
              </a:rPr>
              <a:t>na </a:t>
            </a:r>
            <a:r>
              <a:rPr lang="pl-PL" altLang="pl-PL" sz="2000" dirty="0" smtClean="0">
                <a:solidFill>
                  <a:srgbClr val="EAEAEA"/>
                </a:solidFill>
              </a:rPr>
              <a:t>współczesne.</a:t>
            </a:r>
            <a:r>
              <a:rPr lang="pl-PL" altLang="pl-PL" sz="2000" dirty="0">
                <a:solidFill>
                  <a:srgbClr val="EAEAEA"/>
                </a:solidFill>
              </a:rPr>
              <a:t/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1000" dirty="0" smtClean="0">
                <a:solidFill>
                  <a:srgbClr val="EAEAEA"/>
                </a:solidFill>
              </a:rPr>
              <a:t/>
            </a:r>
            <a:br>
              <a:rPr lang="pl-PL" altLang="pl-PL" sz="1000" dirty="0" smtClean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Każde złożone zjawisko ma proste </a:t>
            </a:r>
            <a:br>
              <a:rPr lang="pl-PL" altLang="pl-PL" sz="2000" dirty="0" smtClean="0">
                <a:solidFill>
                  <a:srgbClr val="EAEAEA"/>
                </a:solidFill>
              </a:rPr>
            </a:br>
            <a:r>
              <a:rPr lang="pl-PL" altLang="pl-PL" sz="2000" dirty="0" smtClean="0">
                <a:solidFill>
                  <a:srgbClr val="EAEAEA"/>
                </a:solidFill>
              </a:rPr>
              <a:t>wyjaśnienie i jest ono błędne!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FFCC66"/>
              </a:buClr>
              <a:buNone/>
            </a:pPr>
            <a:r>
              <a:rPr lang="pl-PL" altLang="pl-PL" sz="2000" dirty="0">
                <a:solidFill>
                  <a:srgbClr val="EAEAEA"/>
                </a:solidFill>
              </a:rPr>
              <a:t>Raz powstałe intuicyjne pojęcia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trudno jest odrzucić.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dirty="0">
                <a:solidFill>
                  <a:srgbClr val="EAEAEA"/>
                </a:solidFill>
              </a:rPr>
              <a:t>Dlatego nadal istnieje </a:t>
            </a:r>
            <a:br>
              <a:rPr lang="pl-PL" altLang="pl-PL" sz="2000" dirty="0">
                <a:solidFill>
                  <a:srgbClr val="EAEAEA"/>
                </a:solidFill>
              </a:rPr>
            </a:br>
            <a:r>
              <a:rPr lang="pl-PL" altLang="pl-PL" sz="2000" b="1" dirty="0">
                <a:solidFill>
                  <a:srgbClr val="EAEAEA"/>
                </a:solidFill>
              </a:rPr>
              <a:t>Towarzystwo Płaskiej Ziemi! </a:t>
            </a:r>
          </a:p>
        </p:txBody>
      </p:sp>
      <p:pic>
        <p:nvPicPr>
          <p:cNvPr id="27652" name="Picture 5" descr="D:\public_html\Wyklady\img\isisho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4" y="432329"/>
            <a:ext cx="1228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4" y="4378325"/>
            <a:ext cx="32194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049588"/>
            <a:ext cx="1143000" cy="3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</a:rPr>
              <a:t>Kopernik i jego wizja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ea typeface="Calibri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1108075"/>
            <a:ext cx="8266112" cy="54991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>
                <a:ea typeface="Calibri" pitchFamily="34" charset="0"/>
              </a:rPr>
              <a:t>Jak wyglądał świat w oczach Kopernika?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Jako w niebie tak i na ziemi: „na tronie królewskim </a:t>
            </a:r>
            <a:br>
              <a:rPr lang="pl-PL" altLang="pl-PL" sz="2000" dirty="0" smtClean="0">
                <a:ea typeface="Calibri" pitchFamily="34" charset="0"/>
              </a:rPr>
            </a:br>
            <a:r>
              <a:rPr lang="pl-PL" altLang="pl-PL" sz="2000" dirty="0" smtClean="0">
                <a:ea typeface="Calibri" pitchFamily="34" charset="0"/>
              </a:rPr>
              <a:t>zasiada Słońce”, rządzi planetami wokół niego. </a:t>
            </a:r>
            <a:endParaRPr lang="pl-PL" altLang="pl-PL" sz="2000" dirty="0">
              <a:ea typeface="Calibri" pitchFamily="34" charset="0"/>
            </a:endParaRP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Motywacja Kopernika: ruchy planet powinny być doskonałe, czyli godne niebios, a więc kołowe i jednostajne.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"Postrzegamy bezruch jako bardziej szlachetny i boski niż zmienność i niestabilność, bardziej odpowiednia dla Ziemi, niż dla Wszechświata".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System Kopernika okazał się próżnio-centryczny: Słońce wypadało nie w środku okręgu, a o 3 średnice z boku! Filozoficznie nie do przyjęcia.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Brak paralaksy oznacza, że Kosmos musi być WIELKI …  </a:t>
            </a:r>
            <a:r>
              <a:rPr lang="pl-PL" altLang="pl-PL" sz="2000" dirty="0" smtClean="0">
                <a:ea typeface="Calibri" pitchFamily="34" charset="0"/>
              </a:rPr>
              <a:t>Wielki</a:t>
            </a:r>
            <a:r>
              <a:rPr lang="pl-PL" altLang="pl-PL" sz="2000" dirty="0" smtClean="0">
                <a:ea typeface="Calibri" pitchFamily="34" charset="0"/>
              </a:rPr>
              <a:t>, pusty, zimny, bez absolutnego punktu odniesienia</a:t>
            </a:r>
            <a:r>
              <a:rPr lang="pl-PL" altLang="pl-PL" sz="2000" dirty="0">
                <a:ea typeface="Calibri" pitchFamily="34" charset="0"/>
              </a:rPr>
              <a:t>, nie na </a:t>
            </a:r>
            <a:r>
              <a:rPr lang="pl-PL" altLang="pl-PL" sz="2000" dirty="0" smtClean="0">
                <a:ea typeface="Calibri" pitchFamily="34" charset="0"/>
              </a:rPr>
              <a:t>naszą miarę </a:t>
            </a:r>
            <a:r>
              <a:rPr lang="pl-PL" altLang="pl-PL" sz="2000" dirty="0">
                <a:ea typeface="Calibri" pitchFamily="34" charset="0"/>
              </a:rPr>
              <a:t>i </a:t>
            </a:r>
            <a:r>
              <a:rPr lang="pl-PL" altLang="pl-PL" sz="2000" dirty="0" smtClean="0">
                <a:ea typeface="Calibri" pitchFamily="34" charset="0"/>
              </a:rPr>
              <a:t>potrzeby</a:t>
            </a:r>
            <a:endParaRPr lang="pl-PL" altLang="pl-PL" sz="2000" dirty="0">
              <a:ea typeface="Calibri" pitchFamily="34" charset="0"/>
            </a:endParaRP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Upadł </a:t>
            </a:r>
            <a:r>
              <a:rPr lang="pl-PL" altLang="pl-PL" sz="2000" dirty="0" smtClean="0">
                <a:ea typeface="Calibri" pitchFamily="34" charset="0"/>
              </a:rPr>
              <a:t>spójny obraz  </a:t>
            </a:r>
            <a:r>
              <a:rPr lang="pl-PL" altLang="pl-PL" sz="2000" dirty="0">
                <a:ea typeface="Calibri" pitchFamily="34" charset="0"/>
              </a:rPr>
              <a:t>świata, </a:t>
            </a:r>
            <a:r>
              <a:rPr lang="pl-PL" altLang="pl-PL" sz="2000" dirty="0" smtClean="0">
                <a:ea typeface="Calibri" pitchFamily="34" charset="0"/>
              </a:rPr>
              <a:t>jedność porządku moralnego, społecznego, matematyki, astrologii </a:t>
            </a:r>
            <a:r>
              <a:rPr lang="pl-PL" altLang="pl-PL" sz="2000" dirty="0">
                <a:ea typeface="Calibri" pitchFamily="34" charset="0"/>
              </a:rPr>
              <a:t>i </a:t>
            </a:r>
            <a:r>
              <a:rPr lang="pl-PL" altLang="pl-PL" sz="2000" dirty="0" smtClean="0">
                <a:ea typeface="Calibri" pitchFamily="34" charset="0"/>
              </a:rPr>
              <a:t>astronomii, utracono sens (A. </a:t>
            </a:r>
            <a:r>
              <a:rPr lang="pl-PL" altLang="pl-PL" sz="2000" dirty="0" err="1" smtClean="0">
                <a:ea typeface="Calibri" pitchFamily="34" charset="0"/>
              </a:rPr>
              <a:t>Koestler</a:t>
            </a:r>
            <a:r>
              <a:rPr lang="pl-PL" altLang="pl-PL" sz="2000" dirty="0" smtClean="0">
                <a:ea typeface="Calibri" pitchFamily="34" charset="0"/>
              </a:rPr>
              <a:t>, Lunatycy). </a:t>
            </a:r>
            <a:endParaRPr lang="pl-PL" altLang="pl-PL" sz="2000" dirty="0" smtClean="0">
              <a:ea typeface="Calibri" pitchFamily="34" charset="0"/>
            </a:endParaRP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ea typeface="Calibri" pitchFamily="34" charset="0"/>
              </a:rPr>
              <a:t>Trochę jednak przetrwał w magiczno-religijnych wyobrażeniach świata. </a:t>
            </a:r>
            <a:endParaRPr lang="pl-PL" altLang="pl-PL" sz="2000" dirty="0" smtClean="0">
              <a:ea typeface="Calibri" pitchFamily="34" charset="0"/>
            </a:endParaRPr>
          </a:p>
        </p:txBody>
      </p:sp>
      <p:pic>
        <p:nvPicPr>
          <p:cNvPr id="30724" name="Picture 2" descr="https://encrypted-tbn2.gstatic.com/images?q=tbn:ANd9GcS8nFx2U15lP0xDN1UtrhVEjYygShbbX3dPo1LENoZ1lyOBwvUg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0"/>
            <a:ext cx="1943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altLang="pl-PL" smtClean="0">
                <a:ea typeface="Calibri" pitchFamily="34" charset="0"/>
              </a:rPr>
              <a:t>Teologia i nauka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pl-PL" sz="2000" dirty="0"/>
              <a:t>Andrew Dickinson White, </a:t>
            </a:r>
            <a:r>
              <a:rPr lang="en-US" altLang="pl-PL" sz="2000" i="1" dirty="0"/>
              <a:t>History of the Warfare of Science </a:t>
            </a:r>
            <a:br>
              <a:rPr lang="en-US" altLang="pl-PL" sz="2000" i="1" dirty="0"/>
            </a:br>
            <a:r>
              <a:rPr lang="en-US" altLang="pl-PL" sz="2000" i="1" dirty="0"/>
              <a:t>with Theology in Christendom</a:t>
            </a:r>
            <a:r>
              <a:rPr lang="pl-PL" altLang="pl-PL" sz="2000" dirty="0"/>
              <a:t>, wyd. 1895. </a:t>
            </a:r>
            <a:endParaRPr lang="pl-PL" altLang="pl-PL" sz="2000" dirty="0" smtClean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A.D. White, prezydent </a:t>
            </a:r>
            <a:r>
              <a:rPr lang="pl-PL" altLang="pl-PL" sz="2000" dirty="0"/>
              <a:t>Am. Tow. Historycznego i </a:t>
            </a:r>
            <a:r>
              <a:rPr lang="pl-PL" altLang="pl-PL" sz="2000" dirty="0" err="1"/>
              <a:t>Cornell</a:t>
            </a:r>
            <a:r>
              <a:rPr lang="pl-PL" altLang="pl-PL" sz="2000" dirty="0"/>
              <a:t> </a:t>
            </a:r>
            <a:r>
              <a:rPr lang="pl-PL" altLang="pl-PL" sz="2000" dirty="0" err="1" smtClean="0"/>
              <a:t>Univ</a:t>
            </a:r>
            <a:r>
              <a:rPr lang="pl-PL" altLang="pl-PL" sz="2000" dirty="0" smtClean="0"/>
              <a:t>: </a:t>
            </a:r>
            <a:br>
              <a:rPr lang="pl-PL" altLang="pl-PL" sz="2000" dirty="0" smtClean="0"/>
            </a:br>
            <a:r>
              <a:rPr lang="pl-PL" altLang="pl-PL" sz="2000" dirty="0" smtClean="0"/>
              <a:t>… </a:t>
            </a:r>
            <a:r>
              <a:rPr lang="en-US" altLang="pl-PL" sz="2000" dirty="0" smtClean="0"/>
              <a:t>Science</a:t>
            </a:r>
            <a:r>
              <a:rPr lang="pl-PL" altLang="pl-PL" sz="2000" dirty="0" smtClean="0"/>
              <a:t> </a:t>
            </a:r>
            <a:r>
              <a:rPr lang="en-US" altLang="pl-PL" sz="2000" dirty="0" smtClean="0"/>
              <a:t>will </a:t>
            </a:r>
            <a:r>
              <a:rPr lang="en-US" altLang="pl-PL" sz="2000" dirty="0"/>
              <a:t>go hand in hand </a:t>
            </a:r>
            <a:r>
              <a:rPr lang="pl-PL" altLang="pl-PL" sz="2000" dirty="0"/>
              <a:t> </a:t>
            </a:r>
            <a:r>
              <a:rPr lang="en-US" altLang="pl-PL" sz="2000" dirty="0" smtClean="0"/>
              <a:t>with Religion</a:t>
            </a:r>
            <a:r>
              <a:rPr lang="pl-PL" altLang="pl-PL" sz="2000" dirty="0" smtClean="0"/>
              <a:t> … </a:t>
            </a:r>
            <a:endParaRPr lang="en-US" altLang="pl-PL" sz="20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Książka opisuje rozwój nauki w </a:t>
            </a:r>
            <a:r>
              <a:rPr lang="pl-PL" altLang="pl-PL" sz="2000" dirty="0"/>
              <a:t>starciu z tradycją opartą na </a:t>
            </a:r>
            <a:r>
              <a:rPr lang="pl-PL" altLang="pl-PL" sz="2000" dirty="0" smtClean="0"/>
              <a:t>interpretacjach </a:t>
            </a:r>
            <a:r>
              <a:rPr lang="pl-PL" altLang="pl-PL" sz="2000" dirty="0"/>
              <a:t>Pisma Świętego w </a:t>
            </a:r>
            <a:r>
              <a:rPr lang="pl-PL" altLang="pl-PL" sz="2000" dirty="0" smtClean="0"/>
              <a:t>wielu obszarach nauki: </a:t>
            </a:r>
            <a:br>
              <a:rPr lang="pl-PL" altLang="pl-PL" sz="2000" dirty="0" smtClean="0"/>
            </a:br>
            <a:r>
              <a:rPr lang="pl-PL" altLang="pl-PL" sz="2000" dirty="0" smtClean="0"/>
              <a:t>astronomii</a:t>
            </a:r>
            <a:r>
              <a:rPr lang="pl-PL" altLang="pl-PL" sz="2000" dirty="0"/>
              <a:t>, antropologii, biologii, ekonomii, fizyki, hermeneutyki, historii, geografii, geologii, lingwistyki, medycyny, meteorologii, socjologii, zoologii </a:t>
            </a:r>
            <a:r>
              <a:rPr lang="pl-PL" altLang="pl-PL" sz="2000" dirty="0" smtClean="0"/>
              <a:t>… </a:t>
            </a:r>
            <a:br>
              <a:rPr lang="pl-PL" altLang="pl-PL" sz="2000" dirty="0" smtClean="0"/>
            </a:br>
            <a:endParaRPr lang="pl-PL" altLang="pl-PL" sz="1000" dirty="0" smtClean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 smtClean="0"/>
              <a:t>Dla teologów to </a:t>
            </a:r>
            <a:r>
              <a:rPr lang="pl-PL" altLang="pl-PL" sz="2000" b="1" dirty="0">
                <a:solidFill>
                  <a:schemeClr val="tx2"/>
                </a:solidFill>
              </a:rPr>
              <a:t>lektura obowiązkowa</a:t>
            </a:r>
            <a:r>
              <a:rPr lang="pl-PL" altLang="pl-PL" sz="2000" dirty="0"/>
              <a:t>! </a:t>
            </a:r>
            <a:r>
              <a:rPr lang="pl-PL" altLang="pl-PL" sz="2000" dirty="0" smtClean="0"/>
              <a:t>Ostrożnie, nie bądźcie tacy pewni! Wnioskowanie </a:t>
            </a:r>
            <a:r>
              <a:rPr lang="pl-PL" altLang="pl-PL" sz="2000" dirty="0"/>
              <a:t>na podstawie starożytnych tekstów zawsze było błędne.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2000" dirty="0"/>
              <a:t>Tradycyjne myślenie na temat natury ludzkiej nie uległo większej zmianie od czasów antycznych i średniowiecza, opierając się na głęboko zakorzenionych iluzjach popartych naiwną </a:t>
            </a:r>
            <a:r>
              <a:rPr lang="pl-PL" altLang="pl-PL" sz="2000" dirty="0" smtClean="0"/>
              <a:t>introspekcją.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altLang="pl-PL" sz="2000" dirty="0" smtClean="0">
                <a:solidFill>
                  <a:schemeClr val="tx2"/>
                </a:solidFill>
              </a:rPr>
              <a:t>Co naprawdę warunkuje nasze myślenie? </a:t>
            </a:r>
            <a:r>
              <a:rPr lang="pl-PL" altLang="pl-PL" sz="2000" dirty="0" smtClean="0"/>
              <a:t>  </a:t>
            </a:r>
            <a:endParaRPr lang="pl-PL" altLang="pl-PL" sz="20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0"/>
            <a:ext cx="206533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mur">
  <a:themeElements>
    <a:clrScheme name="Niestandardowy 2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C000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30551</TotalTime>
  <Words>2064</Words>
  <Application>Microsoft Office PowerPoint</Application>
  <PresentationFormat>Pokaz na ekranie (4:3)</PresentationFormat>
  <Paragraphs>319</Paragraphs>
  <Slides>57</Slides>
  <Notes>51</Notes>
  <HiddenSlides>0</HiddenSlides>
  <MMClips>0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57</vt:i4>
      </vt:variant>
    </vt:vector>
  </HeadingPairs>
  <TitlesOfParts>
    <vt:vector size="65" baseType="lpstr">
      <vt:lpstr>Marmur</vt:lpstr>
      <vt:lpstr>Projekt domyślny</vt:lpstr>
      <vt:lpstr>1_Marmur</vt:lpstr>
      <vt:lpstr>2_Marmur</vt:lpstr>
      <vt:lpstr>3_Marmur</vt:lpstr>
      <vt:lpstr>6_Marmur</vt:lpstr>
      <vt:lpstr>1_Projekt domyślny</vt:lpstr>
      <vt:lpstr>4_Projekt domyślny</vt:lpstr>
      <vt:lpstr>Dlaczego wierzymy  w religie i teorie spiskowe?</vt:lpstr>
      <vt:lpstr>O czym to będzie</vt:lpstr>
      <vt:lpstr>Doprecyzowanie tematu</vt:lpstr>
      <vt:lpstr>Prezentacja programu PowerPoint</vt:lpstr>
      <vt:lpstr>Wizje natury ludzkiej </vt:lpstr>
      <vt:lpstr>Obraz świata</vt:lpstr>
      <vt:lpstr>Tysiące lat stabilności!</vt:lpstr>
      <vt:lpstr>Kopernik i jego wizja</vt:lpstr>
      <vt:lpstr>Teologia i nauka</vt:lpstr>
      <vt:lpstr>Duch i dusza</vt:lpstr>
      <vt:lpstr>Wiara w duszę</vt:lpstr>
      <vt:lpstr>Prezentacja programu PowerPoint</vt:lpstr>
      <vt:lpstr>Wszystko, czego możemy doświadczyć, to cienie rzeczywistości tworzone przez nasze mózgi. Odczuwam tylko zmiany w swoim mózgu. </vt:lpstr>
      <vt:lpstr>To umysł się porusza … </vt:lpstr>
      <vt:lpstr>Prezentacja programu PowerPoint</vt:lpstr>
      <vt:lpstr>Genetyczny determinizm</vt:lpstr>
      <vt:lpstr>Erozja: jak działa mózg?</vt:lpstr>
      <vt:lpstr>Konektom</vt:lpstr>
      <vt:lpstr>Włochate mózgi</vt:lpstr>
      <vt:lpstr>Neuronalny determinizm</vt:lpstr>
      <vt:lpstr>Świadomość i przestrzeń neuronalna</vt:lpstr>
      <vt:lpstr>Myśl: czas, częstość, miejsce, energia </vt:lpstr>
      <vt:lpstr>Segmentacja doświadczenia</vt:lpstr>
      <vt:lpstr>Intuicje</vt:lpstr>
      <vt:lpstr>Prezentacja programu PowerPoint</vt:lpstr>
      <vt:lpstr>Prezentacja programu PowerPoint</vt:lpstr>
      <vt:lpstr>Geometryczny model umysłu</vt:lpstr>
      <vt:lpstr>Słaby wpływ nauki</vt:lpstr>
      <vt:lpstr>Statystyki w USA</vt:lpstr>
      <vt:lpstr>Religia i ekonomia</vt:lpstr>
      <vt:lpstr>Wizje końca świata</vt:lpstr>
      <vt:lpstr>Magiczna ochrona</vt:lpstr>
      <vt:lpstr>Demony są w nas!</vt:lpstr>
      <vt:lpstr>Magiczne rytuały</vt:lpstr>
      <vt:lpstr>Magia na stadionach</vt:lpstr>
      <vt:lpstr>Magiczne gadżety</vt:lpstr>
      <vt:lpstr>Memy i neurony</vt:lpstr>
      <vt:lpstr>Cymatyka</vt:lpstr>
      <vt:lpstr>Spiski … </vt:lpstr>
      <vt:lpstr>Spisek zagnieżdża się w mózgu</vt:lpstr>
      <vt:lpstr>Normalne działanie mózgu,  w tym doświadczenie wzrokowe,  wymaga aktywacji wszystkich obszarów. </vt:lpstr>
      <vt:lpstr>Prezentacja programu PowerPoint</vt:lpstr>
      <vt:lpstr>Prezentacja programu PowerPoint</vt:lpstr>
      <vt:lpstr>Mózg jako substrat</vt:lpstr>
      <vt:lpstr>Siatka pojęciowa - zmienne bodźce</vt:lpstr>
      <vt:lpstr>Lekkie deformacje</vt:lpstr>
      <vt:lpstr>Szybkie konkluzje</vt:lpstr>
      <vt:lpstr>Szybkie konkluzje</vt:lpstr>
      <vt:lpstr>Memoidy … </vt:lpstr>
      <vt:lpstr>Długa i kręta droga …</vt:lpstr>
      <vt:lpstr>Interdyscyplinarne Centrum Nowoczesnych Technologii</vt:lpstr>
      <vt:lpstr>Nasze zabawki</vt:lpstr>
      <vt:lpstr>Prezentacja programu PowerPoint</vt:lpstr>
      <vt:lpstr>Moje ostatnie publikacje</vt:lpstr>
      <vt:lpstr>Magiczne myślenie - książki </vt:lpstr>
      <vt:lpstr>Prezentacja programu PowerPoint</vt:lpstr>
      <vt:lpstr>Prezentacja programu PowerPoint</vt:lpstr>
    </vt:vector>
  </TitlesOfParts>
  <Company>KMK UMK www.phys.uni.torun.pl/kmk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Neuronauki i Natura Ludzka</dc:title>
  <dc:subject>Co powinno martwić teologów</dc:subject>
  <dc:creator>Włodzisław Duch;Google: W. Duch</dc:creator>
  <cp:keywords>Neuronauki, teologia, wolna wola, dusza</cp:keywords>
  <cp:lastModifiedBy>Włodzisław Duch</cp:lastModifiedBy>
  <cp:revision>956</cp:revision>
  <cp:lastPrinted>1999-08-21T07:27:07Z</cp:lastPrinted>
  <dcterms:created xsi:type="dcterms:W3CDTF">1998-04-11T13:46:18Z</dcterms:created>
  <dcterms:modified xsi:type="dcterms:W3CDTF">2014-03-02T06:14:48Z</dcterms:modified>
</cp:coreProperties>
</file>